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notesSlides/notesSlide1.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heme/themeOverride1.xml" ContentType="application/vnd.openxmlformats-officedocument.themeOverride+xml"/>
  <Override PartName="/ppt/tags/tag73.xml" ContentType="application/vnd.openxmlformats-officedocument.presentationml.tags+xml"/>
  <Override PartName="/ppt/tags/tag7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71" r:id="rId14"/>
    <p:sldId id="272" r:id="rId15"/>
    <p:sldId id="267" r:id="rId16"/>
    <p:sldId id="270" r:id="rId17"/>
    <p:sldId id="298" r:id="rId18"/>
    <p:sldId id="282" r:id="rId19"/>
    <p:sldId id="273" r:id="rId20"/>
    <p:sldId id="274" r:id="rId21"/>
    <p:sldId id="284" r:id="rId22"/>
    <p:sldId id="299" r:id="rId23"/>
    <p:sldId id="288" r:id="rId24"/>
    <p:sldId id="300" r:id="rId25"/>
    <p:sldId id="283" r:id="rId26"/>
    <p:sldId id="275" r:id="rId27"/>
    <p:sldId id="277" r:id="rId28"/>
    <p:sldId id="278" r:id="rId29"/>
    <p:sldId id="276" r:id="rId30"/>
    <p:sldId id="289"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3">
          <p15:clr>
            <a:srgbClr val="A4A3A4"/>
          </p15:clr>
        </p15:guide>
        <p15:guide id="2" pos="375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B83E"/>
    <a:srgbClr val="EFF5FD"/>
    <a:srgbClr val="FFFFFF"/>
    <a:srgbClr val="EE781F"/>
    <a:srgbClr val="F4B4F6"/>
    <a:srgbClr val="DEB7F8"/>
    <a:srgbClr val="E0B2F8"/>
    <a:srgbClr val="14154C"/>
    <a:srgbClr val="DCDCDC"/>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p:cViewPr varScale="1">
        <p:scale>
          <a:sx n="110" d="100"/>
          <a:sy n="110" d="100"/>
        </p:scale>
        <p:origin x="687" y="63"/>
      </p:cViewPr>
      <p:guideLst>
        <p:guide orient="horz" pos="2163"/>
        <p:guide pos="375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441944469365602E-2"/>
          <c:y val="8.1866666666666699E-2"/>
          <c:w val="0.93144000000000005"/>
          <c:h val="0.76671999999999996"/>
        </c:manualLayout>
      </c:layout>
      <c:barChart>
        <c:barDir val="col"/>
        <c:grouping val="stacked"/>
        <c:varyColors val="0"/>
        <c:ser>
          <c:idx val="0"/>
          <c:order val="0"/>
          <c:tx>
            <c:strRef>
              <c:f>Sheet1!$B$1</c:f>
              <c:strCache>
                <c:ptCount val="1"/>
                <c:pt idx="0">
                  <c:v>用户规模    </c:v>
                </c:pt>
              </c:strCache>
            </c:strRef>
          </c:tx>
          <c:spPr>
            <a:solidFill>
              <a:srgbClr val="7B8EF8"/>
            </a:solidFill>
            <a:ln>
              <a:noFill/>
            </a:ln>
            <a:effectLst/>
          </c:spPr>
          <c:invertIfNegative val="0"/>
          <c:dPt>
            <c:idx val="0"/>
            <c:invertIfNegative val="0"/>
            <c:bubble3D val="0"/>
            <c:extLst>
              <c:ext xmlns:c16="http://schemas.microsoft.com/office/drawing/2014/chart" uri="{C3380CC4-5D6E-409C-BE32-E72D297353CC}">
                <c16:uniqueId val="{00000000-A286-4BBA-BAFA-DDC52E11005C}"/>
              </c:ext>
            </c:extLst>
          </c:dPt>
          <c:dPt>
            <c:idx val="1"/>
            <c:invertIfNegative val="0"/>
            <c:bubble3D val="0"/>
            <c:spPr>
              <a:solidFill>
                <a:srgbClr val="FDB83E"/>
              </a:solidFill>
              <a:ln>
                <a:noFill/>
              </a:ln>
              <a:effectLst/>
            </c:spPr>
            <c:extLst>
              <c:ext xmlns:c16="http://schemas.microsoft.com/office/drawing/2014/chart" uri="{C3380CC4-5D6E-409C-BE32-E72D297353CC}">
                <c16:uniqueId val="{00000002-A286-4BBA-BAFA-DDC52E11005C}"/>
              </c:ext>
            </c:extLst>
          </c:dPt>
          <c:dPt>
            <c:idx val="2"/>
            <c:invertIfNegative val="0"/>
            <c:bubble3D val="0"/>
            <c:extLst>
              <c:ext xmlns:c16="http://schemas.microsoft.com/office/drawing/2014/chart" uri="{C3380CC4-5D6E-409C-BE32-E72D297353CC}">
                <c16:uniqueId val="{00000003-A286-4BBA-BAFA-DDC52E11005C}"/>
              </c:ext>
            </c:extLst>
          </c:dPt>
          <c:dPt>
            <c:idx val="3"/>
            <c:invertIfNegative val="0"/>
            <c:bubble3D val="0"/>
            <c:spPr>
              <a:solidFill>
                <a:srgbClr val="FDB83E"/>
              </a:solidFill>
              <a:ln>
                <a:noFill/>
              </a:ln>
              <a:effectLst/>
            </c:spPr>
            <c:extLst>
              <c:ext xmlns:c16="http://schemas.microsoft.com/office/drawing/2014/chart" uri="{C3380CC4-5D6E-409C-BE32-E72D297353CC}">
                <c16:uniqueId val="{00000005-A286-4BBA-BAFA-DDC52E11005C}"/>
              </c:ext>
            </c:extLst>
          </c:dPt>
          <c:dPt>
            <c:idx val="4"/>
            <c:invertIfNegative val="0"/>
            <c:bubble3D val="0"/>
            <c:extLst>
              <c:ext xmlns:c16="http://schemas.microsoft.com/office/drawing/2014/chart" uri="{C3380CC4-5D6E-409C-BE32-E72D297353CC}">
                <c16:uniqueId val="{00000006-A286-4BBA-BAFA-DDC52E11005C}"/>
              </c:ext>
            </c:extLst>
          </c:dPt>
          <c:dPt>
            <c:idx val="5"/>
            <c:invertIfNegative val="0"/>
            <c:bubble3D val="0"/>
            <c:spPr>
              <a:solidFill>
                <a:srgbClr val="FDB83E"/>
              </a:solidFill>
              <a:ln>
                <a:noFill/>
              </a:ln>
              <a:effectLst/>
            </c:spPr>
            <c:extLst>
              <c:ext xmlns:c16="http://schemas.microsoft.com/office/drawing/2014/chart" uri="{C3380CC4-5D6E-409C-BE32-E72D297353CC}">
                <c16:uniqueId val="{00000008-A286-4BBA-BAFA-DDC52E11005C}"/>
              </c:ext>
            </c:extLst>
          </c:dPt>
          <c:dPt>
            <c:idx val="6"/>
            <c:invertIfNegative val="0"/>
            <c:bubble3D val="0"/>
            <c:extLst>
              <c:ext xmlns:c16="http://schemas.microsoft.com/office/drawing/2014/chart" uri="{C3380CC4-5D6E-409C-BE32-E72D297353CC}">
                <c16:uniqueId val="{00000009-A286-4BBA-BAFA-DDC52E11005C}"/>
              </c:ext>
            </c:extLst>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2018.06</c:v>
                </c:pt>
                <c:pt idx="1">
                  <c:v>2018.12</c:v>
                </c:pt>
                <c:pt idx="2">
                  <c:v>2019.06</c:v>
                </c:pt>
                <c:pt idx="3">
                  <c:v>2020.03</c:v>
                </c:pt>
                <c:pt idx="4">
                  <c:v>2020.06</c:v>
                </c:pt>
                <c:pt idx="5">
                  <c:v>2020.12</c:v>
                </c:pt>
                <c:pt idx="6">
                  <c:v>2021.06</c:v>
                </c:pt>
              </c:numCache>
            </c:numRef>
          </c:cat>
          <c:val>
            <c:numRef>
              <c:f>Sheet1!$B$2:$B$8</c:f>
              <c:numCache>
                <c:formatCode>#,##0</c:formatCode>
                <c:ptCount val="7"/>
                <c:pt idx="0">
                  <c:v>59403</c:v>
                </c:pt>
                <c:pt idx="1">
                  <c:v>64798</c:v>
                </c:pt>
                <c:pt idx="2">
                  <c:v>64764</c:v>
                </c:pt>
                <c:pt idx="3">
                  <c:v>77325</c:v>
                </c:pt>
                <c:pt idx="4">
                  <c:v>81786</c:v>
                </c:pt>
                <c:pt idx="5">
                  <c:v>87335</c:v>
                </c:pt>
                <c:pt idx="6">
                  <c:v>88775</c:v>
                </c:pt>
              </c:numCache>
            </c:numRef>
          </c:val>
          <c:extLst>
            <c:ext xmlns:c16="http://schemas.microsoft.com/office/drawing/2014/chart" uri="{C3380CC4-5D6E-409C-BE32-E72D297353CC}">
              <c16:uniqueId val="{0000000A-A286-4BBA-BAFA-DDC52E11005C}"/>
            </c:ext>
          </c:extLst>
        </c:ser>
        <c:ser>
          <c:idx val="1"/>
          <c:order val="1"/>
          <c:tx>
            <c:strRef>
              <c:f>Sheet1!$C$1</c:f>
              <c:strCache>
                <c:ptCount val="1"/>
                <c:pt idx="0">
                  <c:v>使用率</c:v>
                </c:pt>
              </c:strCache>
            </c:strRef>
          </c:tx>
          <c:spPr>
            <a:solidFill>
              <a:srgbClr val="FDB83E"/>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2018.06</c:v>
                </c:pt>
                <c:pt idx="1">
                  <c:v>2018.12</c:v>
                </c:pt>
                <c:pt idx="2">
                  <c:v>2019.06</c:v>
                </c:pt>
                <c:pt idx="3">
                  <c:v>2020.03</c:v>
                </c:pt>
                <c:pt idx="4">
                  <c:v>2020.06</c:v>
                </c:pt>
                <c:pt idx="5">
                  <c:v>2020.12</c:v>
                </c:pt>
                <c:pt idx="6">
                  <c:v>2021.06</c:v>
                </c:pt>
              </c:numCache>
            </c:numRef>
          </c:cat>
          <c:val>
            <c:numRef>
              <c:f>Sheet1!$C$2:$C$8</c:f>
              <c:numCache>
                <c:formatCode>General</c:formatCode>
                <c:ptCount val="7"/>
              </c:numCache>
            </c:numRef>
          </c:val>
          <c:extLst>
            <c:ext xmlns:c16="http://schemas.microsoft.com/office/drawing/2014/chart" uri="{C3380CC4-5D6E-409C-BE32-E72D297353CC}">
              <c16:uniqueId val="{0000000B-A286-4BBA-BAFA-DDC52E11005C}"/>
            </c:ext>
          </c:extLst>
        </c:ser>
        <c:dLbls>
          <c:showLegendKey val="0"/>
          <c:showVal val="1"/>
          <c:showCatName val="0"/>
          <c:showSerName val="0"/>
          <c:showPercent val="0"/>
          <c:showBubbleSize val="0"/>
        </c:dLbls>
        <c:gapWidth val="150"/>
        <c:overlap val="100"/>
        <c:axId val="943102061"/>
        <c:axId val="922806600"/>
      </c:barChart>
      <c:catAx>
        <c:axId val="943102061"/>
        <c:scaling>
          <c:orientation val="minMax"/>
        </c:scaling>
        <c:delete val="0"/>
        <c:axPos val="b"/>
        <c:numFmt formatCode="General"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zh-CN"/>
          </a:p>
        </c:txPr>
        <c:crossAx val="922806600"/>
        <c:crosses val="autoZero"/>
        <c:auto val="1"/>
        <c:lblAlgn val="ctr"/>
        <c:lblOffset val="100"/>
        <c:noMultiLvlLbl val="0"/>
      </c:catAx>
      <c:valAx>
        <c:axId val="922806600"/>
        <c:scaling>
          <c:orientation val="minMax"/>
        </c:scaling>
        <c:delete val="1"/>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out"/>
        <c:minorTickMark val="none"/>
        <c:tickLblPos val="nextTo"/>
        <c:crossAx val="943102061"/>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zh-CN"/>
          </a:p>
        </c:txPr>
      </c:legendEntry>
      <c:legendEntry>
        <c:idx val="1"/>
        <c:txPr>
          <a:bodyPr rot="0" spcFirstLastPara="0"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zh-CN"/>
          </a:p>
        </c:txPr>
      </c:legendEntry>
      <c:layout>
        <c:manualLayout>
          <c:xMode val="edge"/>
          <c:yMode val="edge"/>
          <c:x val="0.42865122295390401"/>
          <c:y val="0.91327960756832505"/>
        </c:manualLayout>
      </c:layout>
      <c:overlay val="0"/>
      <c:spPr>
        <a:noFill/>
        <a:ln>
          <a:noFill/>
        </a:ln>
        <a:effectLst/>
      </c:spPr>
      <c:txPr>
        <a:bodyPr rot="0" spcFirstLastPara="0"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sz="1200"/>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8494001583338E-2"/>
          <c:y val="5.4427294882209598E-2"/>
          <c:w val="0.97430119968333195"/>
          <c:h val="0.578120769022475"/>
        </c:manualLayout>
      </c:layout>
      <c:lineChart>
        <c:grouping val="stacked"/>
        <c:varyColors val="0"/>
        <c:ser>
          <c:idx val="0"/>
          <c:order val="0"/>
          <c:tx>
            <c:strRef>
              <c:f>Sheet1!$B$1</c:f>
              <c:strCache>
                <c:ptCount val="1"/>
                <c:pt idx="0">
                  <c:v>系列 1</c:v>
                </c:pt>
              </c:strCache>
            </c:strRef>
          </c:tx>
          <c:spPr>
            <a:ln w="28575" cap="rnd">
              <a:solidFill>
                <a:srgbClr val="FDB83E"/>
              </a:solidFill>
              <a:round/>
            </a:ln>
            <a:effectLst/>
          </c:spPr>
          <c:marker>
            <c:symbol val="circle"/>
            <c:size val="10"/>
            <c:spPr>
              <a:solidFill>
                <a:schemeClr val="tx2"/>
              </a:solidFill>
              <a:ln w="28575" cmpd="sng">
                <a:solidFill>
                  <a:schemeClr val="bg1"/>
                </a:solidFill>
                <a:prstDash val="solid"/>
              </a:ln>
              <a:effectLst/>
            </c:spPr>
          </c:marker>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numCache>
            </c:numRef>
          </c:cat>
          <c:val>
            <c:numRef>
              <c:f>Sheet1!$B$2:$B$8</c:f>
              <c:numCache>
                <c:formatCode>0.00%</c:formatCode>
                <c:ptCount val="7"/>
                <c:pt idx="0">
                  <c:v>0.74099999999999999</c:v>
                </c:pt>
                <c:pt idx="1">
                  <c:v>0.78200000000000003</c:v>
                </c:pt>
                <c:pt idx="2">
                  <c:v>0.75800000000000001</c:v>
                </c:pt>
                <c:pt idx="3">
                  <c:v>0.85599999999999998</c:v>
                </c:pt>
                <c:pt idx="4" formatCode="0%">
                  <c:v>0.87</c:v>
                </c:pt>
                <c:pt idx="5">
                  <c:v>0.88300000000000001</c:v>
                </c:pt>
                <c:pt idx="6">
                  <c:v>0.878</c:v>
                </c:pt>
              </c:numCache>
            </c:numRef>
          </c:val>
          <c:smooth val="0"/>
          <c:extLst>
            <c:ext xmlns:c16="http://schemas.microsoft.com/office/drawing/2014/chart" uri="{C3380CC4-5D6E-409C-BE32-E72D297353CC}">
              <c16:uniqueId val="{00000000-411E-4F29-B6CC-5ACA67E2CDB5}"/>
            </c:ext>
          </c:extLst>
        </c:ser>
        <c:dLbls>
          <c:showLegendKey val="0"/>
          <c:showVal val="1"/>
          <c:showCatName val="0"/>
          <c:showSerName val="0"/>
          <c:showPercent val="0"/>
          <c:showBubbleSize val="0"/>
        </c:dLbls>
        <c:marker val="1"/>
        <c:smooth val="0"/>
        <c:axId val="977815712"/>
        <c:axId val="563107764"/>
      </c:lineChart>
      <c:catAx>
        <c:axId val="977815712"/>
        <c:scaling>
          <c:orientation val="minMax"/>
        </c:scaling>
        <c:delete val="1"/>
        <c:axPos val="b"/>
        <c:numFmt formatCode="General" sourceLinked="0"/>
        <c:majorTickMark val="out"/>
        <c:minorTickMark val="none"/>
        <c:tickLblPos val="nextTo"/>
        <c:crossAx val="563107764"/>
        <c:crosses val="autoZero"/>
        <c:auto val="1"/>
        <c:lblAlgn val="ctr"/>
        <c:lblOffset val="100"/>
        <c:noMultiLvlLbl val="0"/>
      </c:catAx>
      <c:valAx>
        <c:axId val="563107764"/>
        <c:scaling>
          <c:orientation val="minMax"/>
        </c:scaling>
        <c:delete val="1"/>
        <c:axPos val="l"/>
        <c:numFmt formatCode="0.00%" sourceLinked="1"/>
        <c:majorTickMark val="out"/>
        <c:minorTickMark val="none"/>
        <c:tickLblPos val="nextTo"/>
        <c:crossAx val="977815712"/>
        <c:crosses val="autoZero"/>
        <c:crossBetween val="between"/>
      </c:valAx>
      <c:spPr>
        <a:noFill/>
        <a:ln>
          <a:noFill/>
        </a:ln>
        <a:effectLst/>
      </c:spPr>
    </c:plotArea>
    <c:plotVisOnly val="1"/>
    <c:dispBlanksAs val="zero"/>
    <c:showDLblsOverMax val="0"/>
  </c:chart>
  <c:spPr>
    <a:noFill/>
    <a:ln>
      <a:noFill/>
    </a:ln>
    <a:effectLst/>
  </c:spPr>
  <c:txPr>
    <a:bodyPr/>
    <a:lstStyle/>
    <a:p>
      <a:pPr>
        <a:defRPr lang="zh-CN" sz="1400"/>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2022/8/10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image" Target="../media/image1.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1.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5.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Master" Target="../slideMasters/slideMaster1.xml"/><Relationship Id="rId5" Type="http://schemas.openxmlformats.org/officeDocument/2006/relationships/tags" Target="../tags/tag31.xml"/><Relationship Id="rId4" Type="http://schemas.openxmlformats.org/officeDocument/2006/relationships/tags" Target="../tags/tag3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6" name="椭圆 5"/>
          <p:cNvSpPr/>
          <p:nvPr userDrawn="1"/>
        </p:nvSpPr>
        <p:spPr>
          <a:xfrm>
            <a:off x="2489200" y="-5692140"/>
            <a:ext cx="10721340" cy="10213975"/>
          </a:xfrm>
          <a:prstGeom prst="ellipse">
            <a:avLst/>
          </a:prstGeom>
          <a:solidFill>
            <a:schemeClr val="accent4">
              <a:lumMod val="40000"/>
              <a:lumOff val="60000"/>
              <a:alpha val="5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7" name="椭圆 6"/>
          <p:cNvSpPr/>
          <p:nvPr userDrawn="1"/>
        </p:nvSpPr>
        <p:spPr>
          <a:xfrm rot="9900000">
            <a:off x="1696085" y="1779270"/>
            <a:ext cx="3721100" cy="3545840"/>
          </a:xfrm>
          <a:prstGeom prst="ellipse">
            <a:avLst/>
          </a:prstGeom>
          <a:gradFill>
            <a:gsLst>
              <a:gs pos="0">
                <a:schemeClr val="accent1">
                  <a:lumMod val="5000"/>
                  <a:lumOff val="95000"/>
                  <a:alpha val="0"/>
                </a:schemeClr>
              </a:gs>
              <a:gs pos="74000">
                <a:srgbClr val="F4B4F6">
                  <a:alpha val="41000"/>
                </a:srgbClr>
              </a:gs>
              <a:gs pos="83000">
                <a:srgbClr val="E0B2F8">
                  <a:alpha val="29000"/>
                </a:srgbClr>
              </a:gs>
              <a:gs pos="100000">
                <a:srgbClr val="DEB7F8">
                  <a:alpha val="31000"/>
                </a:srgbClr>
              </a:gs>
            </a:gsLst>
            <a:path path="circle">
              <a:fillToRect t="100000" r="100000"/>
            </a:path>
            <a:tileRect l="-100000" b="-10000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3" name="副标题 2"/>
          <p:cNvSpPr>
            <a:spLocks noGrp="1"/>
          </p:cNvSpPr>
          <p:nvPr>
            <p:ph type="subTitle" idx="1" hasCustomPrompt="1"/>
            <p:custDataLst>
              <p:tags r:id="rId1"/>
            </p:custDataLst>
          </p:nvPr>
        </p:nvSpPr>
        <p:spPr>
          <a:xfrm>
            <a:off x="1703705" y="3420745"/>
            <a:ext cx="8529320" cy="1472565"/>
          </a:xfrm>
        </p:spPr>
        <p:txBody>
          <a:bodyPr lIns="90000" tIns="46800" rIns="90000" bIns="46800">
            <a:normAutofit/>
          </a:bodyPr>
          <a:lstStyle>
            <a:lvl1pPr marL="0" indent="0" algn="l">
              <a:lnSpc>
                <a:spcPct val="110000"/>
              </a:lnSpc>
              <a:buNone/>
              <a:defRPr sz="2400" spc="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2"/>
            </p:custDataLst>
          </p:nvPr>
        </p:nvSpPr>
        <p:spPr/>
        <p:txBody>
          <a:bodyPr/>
          <a:lstStyle/>
          <a:p>
            <a:fld id="{760FBDFE-C587-4B4C-A407-44438C67B59E}" type="datetimeFigureOut">
              <a:rPr lang="zh-CN" altLang="en-US" smtClean="0"/>
              <a:t>2022/8/10</a:t>
            </a:fld>
            <a:endParaRPr lang="zh-CN" altLang="en-US"/>
          </a:p>
        </p:txBody>
      </p:sp>
      <p:sp>
        <p:nvSpPr>
          <p:cNvPr id="17" name="页脚占位符 16"/>
          <p:cNvSpPr>
            <a:spLocks noGrp="1"/>
          </p:cNvSpPr>
          <p:nvPr>
            <p:ph type="ftr" sz="quarter" idx="11"/>
            <p:custDataLst>
              <p:tags r:id="rId3"/>
            </p:custDataLst>
          </p:nvPr>
        </p:nvSpPr>
        <p:spPr/>
        <p:txBody>
          <a:bodyPr/>
          <a:lstStyle/>
          <a:p>
            <a:endParaRPr lang="zh-CN" altLang="en-US" dirty="0"/>
          </a:p>
        </p:txBody>
      </p:sp>
      <p:sp>
        <p:nvSpPr>
          <p:cNvPr id="18" name="灯片编号占位符 17"/>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dirty="0"/>
          </a:p>
        </p:txBody>
      </p:sp>
      <p:sp>
        <p:nvSpPr>
          <p:cNvPr id="8" name="椭圆 7"/>
          <p:cNvSpPr/>
          <p:nvPr userDrawn="1"/>
        </p:nvSpPr>
        <p:spPr>
          <a:xfrm>
            <a:off x="410845" y="506095"/>
            <a:ext cx="1924685" cy="2033270"/>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userDrawn="1"/>
        </p:nvGrpSpPr>
        <p:grpSpPr>
          <a:xfrm>
            <a:off x="0" y="129540"/>
            <a:ext cx="12192000" cy="6732270"/>
            <a:chOff x="0" y="176"/>
            <a:chExt cx="19200" cy="10602"/>
          </a:xfrm>
        </p:grpSpPr>
        <p:pic>
          <p:nvPicPr>
            <p:cNvPr id="33" name="图片 32" descr="20211012-113038-5399"/>
            <p:cNvPicPr>
              <a:picLocks noChangeAspect="1"/>
            </p:cNvPicPr>
            <p:nvPr userDrawn="1"/>
          </p:nvPicPr>
          <p:blipFill>
            <a:blip r:embed="rId7"/>
            <a:stretch>
              <a:fillRect/>
            </a:stretch>
          </p:blipFill>
          <p:spPr>
            <a:xfrm>
              <a:off x="0" y="7121"/>
              <a:ext cx="19200" cy="3657"/>
            </a:xfrm>
            <a:prstGeom prst="rect">
              <a:avLst/>
            </a:prstGeom>
          </p:spPr>
        </p:pic>
        <p:grpSp>
          <p:nvGrpSpPr>
            <p:cNvPr id="36" name="组合 35"/>
            <p:cNvGrpSpPr/>
            <p:nvPr userDrawn="1"/>
          </p:nvGrpSpPr>
          <p:grpSpPr>
            <a:xfrm>
              <a:off x="220" y="176"/>
              <a:ext cx="18760" cy="10381"/>
              <a:chOff x="220" y="198"/>
              <a:chExt cx="18760" cy="10381"/>
            </a:xfrm>
          </p:grpSpPr>
          <p:grpSp>
            <p:nvGrpSpPr>
              <p:cNvPr id="37" name="组合 36"/>
              <p:cNvGrpSpPr/>
              <p:nvPr userDrawn="1"/>
            </p:nvGrpSpPr>
            <p:grpSpPr>
              <a:xfrm flipH="1">
                <a:off x="220" y="9033"/>
                <a:ext cx="178" cy="1547"/>
                <a:chOff x="413" y="8460"/>
                <a:chExt cx="220" cy="1910"/>
              </a:xfrm>
            </p:grpSpPr>
            <p:sp>
              <p:nvSpPr>
                <p:cNvPr id="38" name="椭圆 37"/>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rot="10800000" flipH="1">
                <a:off x="18802" y="198"/>
                <a:ext cx="178" cy="1547"/>
                <a:chOff x="413" y="8460"/>
                <a:chExt cx="220" cy="1910"/>
              </a:xfrm>
            </p:grpSpPr>
            <p:sp>
              <p:nvSpPr>
                <p:cNvPr id="42" name="椭圆 41"/>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菱形 42"/>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46" name="图片 45" descr="Team meeting_Two Color"/>
          <p:cNvPicPr>
            <a:picLocks noChangeAspect="1"/>
          </p:cNvPicPr>
          <p:nvPr userDrawn="1"/>
        </p:nvPicPr>
        <p:blipFill>
          <a:blip r:embed="rId8"/>
          <a:stretch>
            <a:fillRect/>
          </a:stretch>
        </p:blipFill>
        <p:spPr>
          <a:xfrm>
            <a:off x="1675130" y="4069080"/>
            <a:ext cx="4454525" cy="2875915"/>
          </a:xfrm>
          <a:prstGeom prst="rect">
            <a:avLst/>
          </a:prstGeom>
        </p:spPr>
      </p:pic>
      <p:sp>
        <p:nvSpPr>
          <p:cNvPr id="50" name="标题 49"/>
          <p:cNvSpPr>
            <a:spLocks noGrp="1"/>
          </p:cNvSpPr>
          <p:nvPr>
            <p:ph type="ctrTitle" hasCustomPrompt="1"/>
            <p:custDataLst>
              <p:tags r:id="rId5"/>
            </p:custDataLst>
          </p:nvPr>
        </p:nvSpPr>
        <p:spPr>
          <a:xfrm>
            <a:off x="1703705" y="774700"/>
            <a:ext cx="8529320" cy="2570480"/>
          </a:xfrm>
        </p:spPr>
        <p:txBody>
          <a:bodyPr lIns="90000" tIns="46800" rIns="90000" bIns="46800" anchor="b" anchorCtr="0">
            <a:normAutofit/>
          </a:bodyPr>
          <a:lstStyle>
            <a:lvl1pPr algn="l">
              <a:defRPr sz="6000"/>
            </a:lvl1pPr>
          </a:lstStyle>
          <a:p>
            <a:r>
              <a:rPr lang="zh-CN" altLang="en-US" dirty="0"/>
              <a:t>单击此处编辑标题</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5" name="图片 4" descr="20211012-113038-5399"/>
          <p:cNvPicPr>
            <a:picLocks noChangeAspect="1"/>
          </p:cNvPicPr>
          <p:nvPr userDrawn="1"/>
        </p:nvPicPr>
        <p:blipFill>
          <a:blip r:embed="rId5"/>
          <a:stretch>
            <a:fillRect/>
          </a:stretch>
        </p:blipFill>
        <p:spPr>
          <a:xfrm>
            <a:off x="0" y="4535805"/>
            <a:ext cx="12192000" cy="2322195"/>
          </a:xfrm>
          <a:prstGeom prst="rect">
            <a:avLst/>
          </a:prstGeom>
        </p:spPr>
      </p:pic>
      <p:sp>
        <p:nvSpPr>
          <p:cNvPr id="6" name="椭圆 5"/>
          <p:cNvSpPr/>
          <p:nvPr userDrawn="1"/>
        </p:nvSpPr>
        <p:spPr>
          <a:xfrm>
            <a:off x="2489200" y="-5678170"/>
            <a:ext cx="10721340" cy="10213975"/>
          </a:xfrm>
          <a:prstGeom prst="ellipse">
            <a:avLst/>
          </a:prstGeom>
          <a:solidFill>
            <a:schemeClr val="accent4">
              <a:lumMod val="40000"/>
              <a:lumOff val="60000"/>
              <a:alpha val="5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7" name="椭圆 6"/>
          <p:cNvSpPr/>
          <p:nvPr userDrawn="1"/>
        </p:nvSpPr>
        <p:spPr>
          <a:xfrm rot="9900000">
            <a:off x="1696085" y="1779270"/>
            <a:ext cx="3721100" cy="3545840"/>
          </a:xfrm>
          <a:prstGeom prst="ellipse">
            <a:avLst/>
          </a:prstGeom>
          <a:gradFill>
            <a:gsLst>
              <a:gs pos="0">
                <a:schemeClr val="accent1">
                  <a:lumMod val="5000"/>
                  <a:lumOff val="95000"/>
                  <a:alpha val="0"/>
                </a:schemeClr>
              </a:gs>
              <a:gs pos="74000">
                <a:srgbClr val="F4B4F6"/>
              </a:gs>
              <a:gs pos="83000">
                <a:srgbClr val="E0B2F8"/>
              </a:gs>
              <a:gs pos="100000">
                <a:srgbClr val="DEB7F8"/>
              </a:gs>
            </a:gsLst>
            <a:path path="circle">
              <a:fillToRect t="100000" r="100000"/>
            </a:path>
            <a:tileRect l="-100000" b="-10000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6" name="日期占位符 15"/>
          <p:cNvSpPr>
            <a:spLocks noGrp="1"/>
          </p:cNvSpPr>
          <p:nvPr>
            <p:ph type="dt" sz="half" idx="10"/>
            <p:custDataLst>
              <p:tags r:id="rId1"/>
            </p:custDataLst>
          </p:nvPr>
        </p:nvSpPr>
        <p:spPr/>
        <p:txBody>
          <a:bodyPr/>
          <a:lstStyle/>
          <a:p>
            <a:fld id="{760FBDFE-C587-4B4C-A407-44438C67B59E}" type="datetimeFigureOut">
              <a:rPr lang="zh-CN" altLang="en-US" smtClean="0"/>
              <a:t>2022/8/10</a:t>
            </a:fld>
            <a:endParaRPr lang="zh-CN" altLang="en-US"/>
          </a:p>
        </p:txBody>
      </p:sp>
      <p:sp>
        <p:nvSpPr>
          <p:cNvPr id="17" name="页脚占位符 16"/>
          <p:cNvSpPr>
            <a:spLocks noGrp="1"/>
          </p:cNvSpPr>
          <p:nvPr>
            <p:ph type="ftr" sz="quarter" idx="11"/>
            <p:custDataLst>
              <p:tags r:id="rId2"/>
            </p:custDataLst>
          </p:nvPr>
        </p:nvSpPr>
        <p:spPr/>
        <p:txBody>
          <a:bodyPr/>
          <a:lstStyle/>
          <a:p>
            <a:endParaRPr lang="zh-CN" altLang="en-US" dirty="0"/>
          </a:p>
        </p:txBody>
      </p:sp>
      <p:sp>
        <p:nvSpPr>
          <p:cNvPr id="18" name="灯片编号占位符 17"/>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dirty="0"/>
          </a:p>
        </p:txBody>
      </p:sp>
      <p:sp>
        <p:nvSpPr>
          <p:cNvPr id="8" name="椭圆 7"/>
          <p:cNvSpPr/>
          <p:nvPr userDrawn="1"/>
        </p:nvSpPr>
        <p:spPr>
          <a:xfrm>
            <a:off x="410845" y="506095"/>
            <a:ext cx="1924685" cy="2033270"/>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userDrawn="1"/>
        </p:nvGrpSpPr>
        <p:grpSpPr>
          <a:xfrm>
            <a:off x="139700" y="125730"/>
            <a:ext cx="11912600" cy="6591935"/>
            <a:chOff x="220" y="198"/>
            <a:chExt cx="18760" cy="10381"/>
          </a:xfrm>
        </p:grpSpPr>
        <p:grpSp>
          <p:nvGrpSpPr>
            <p:cNvPr id="37" name="组合 36"/>
            <p:cNvGrpSpPr/>
            <p:nvPr userDrawn="1"/>
          </p:nvGrpSpPr>
          <p:grpSpPr>
            <a:xfrm flipH="1">
              <a:off x="220" y="9033"/>
              <a:ext cx="178" cy="1547"/>
              <a:chOff x="413" y="8460"/>
              <a:chExt cx="220" cy="1910"/>
            </a:xfrm>
          </p:grpSpPr>
          <p:sp>
            <p:nvSpPr>
              <p:cNvPr id="38" name="椭圆 37"/>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rot="10800000" flipH="1">
              <a:off x="18802" y="198"/>
              <a:ext cx="178" cy="1547"/>
              <a:chOff x="413" y="8460"/>
              <a:chExt cx="220" cy="1910"/>
            </a:xfrm>
          </p:grpSpPr>
          <p:sp>
            <p:nvSpPr>
              <p:cNvPr id="42" name="椭圆 41"/>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菱形 42"/>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2" name="图片 1" descr="New campaign_Two Color"/>
          <p:cNvPicPr>
            <a:picLocks noChangeAspect="1"/>
          </p:cNvPicPr>
          <p:nvPr userDrawn="1"/>
        </p:nvPicPr>
        <p:blipFill>
          <a:blip r:embed="rId6"/>
          <a:stretch>
            <a:fillRect/>
          </a:stretch>
        </p:blipFill>
        <p:spPr>
          <a:xfrm>
            <a:off x="1677988" y="398145"/>
            <a:ext cx="8836025" cy="4503420"/>
          </a:xfrm>
          <a:prstGeom prst="rect">
            <a:avLst/>
          </a:prstGeom>
        </p:spPr>
      </p:pic>
      <p:sp>
        <p:nvSpPr>
          <p:cNvPr id="9" name="矩形 8"/>
          <p:cNvSpPr/>
          <p:nvPr userDrawn="1"/>
        </p:nvSpPr>
        <p:spPr>
          <a:xfrm>
            <a:off x="2068830" y="3930015"/>
            <a:ext cx="8101965" cy="181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2022/8/10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grpSp>
        <p:nvGrpSpPr>
          <p:cNvPr id="7" name="组合 6"/>
          <p:cNvGrpSpPr/>
          <p:nvPr userDrawn="1"/>
        </p:nvGrpSpPr>
        <p:grpSpPr>
          <a:xfrm>
            <a:off x="0" y="111760"/>
            <a:ext cx="12192000" cy="6732270"/>
            <a:chOff x="0" y="176"/>
            <a:chExt cx="19200" cy="10602"/>
          </a:xfrm>
        </p:grpSpPr>
        <p:pic>
          <p:nvPicPr>
            <p:cNvPr id="34" name="图片 33" descr="20211012-113038-5399"/>
            <p:cNvPicPr>
              <a:picLocks noChangeAspect="1"/>
            </p:cNvPicPr>
            <p:nvPr userDrawn="1"/>
          </p:nvPicPr>
          <p:blipFill>
            <a:blip r:embed="rId7"/>
            <a:stretch>
              <a:fillRect/>
            </a:stretch>
          </p:blipFill>
          <p:spPr>
            <a:xfrm>
              <a:off x="0" y="7121"/>
              <a:ext cx="19200" cy="3657"/>
            </a:xfrm>
            <a:prstGeom prst="rect">
              <a:avLst/>
            </a:prstGeom>
          </p:spPr>
        </p:pic>
        <p:grpSp>
          <p:nvGrpSpPr>
            <p:cNvPr id="9" name="组合 8"/>
            <p:cNvGrpSpPr/>
            <p:nvPr userDrawn="1"/>
          </p:nvGrpSpPr>
          <p:grpSpPr>
            <a:xfrm>
              <a:off x="220" y="176"/>
              <a:ext cx="18760" cy="10381"/>
              <a:chOff x="220" y="198"/>
              <a:chExt cx="18760" cy="10381"/>
            </a:xfrm>
          </p:grpSpPr>
          <p:grpSp>
            <p:nvGrpSpPr>
              <p:cNvPr id="10" name="组合 9"/>
              <p:cNvGrpSpPr/>
              <p:nvPr userDrawn="1"/>
            </p:nvGrpSpPr>
            <p:grpSpPr>
              <a:xfrm flipH="1">
                <a:off x="220" y="9033"/>
                <a:ext cx="178" cy="1547"/>
                <a:chOff x="413" y="8460"/>
                <a:chExt cx="220" cy="1910"/>
              </a:xfrm>
            </p:grpSpPr>
            <p:sp>
              <p:nvSpPr>
                <p:cNvPr id="11" name="椭圆 10"/>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userDrawn="1"/>
            </p:nvGrpSpPr>
            <p:grpSpPr>
              <a:xfrm rot="10800000" flipH="1">
                <a:off x="18802" y="198"/>
                <a:ext cx="178" cy="1547"/>
                <a:chOff x="413" y="8460"/>
                <a:chExt cx="220" cy="1910"/>
              </a:xfrm>
            </p:grpSpPr>
            <p:sp>
              <p:nvSpPr>
                <p:cNvPr id="15" name="椭圆 14"/>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菱形 20"/>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6" name="椭圆 35"/>
          <p:cNvSpPr/>
          <p:nvPr userDrawn="1"/>
        </p:nvSpPr>
        <p:spPr>
          <a:xfrm>
            <a:off x="-2193290" y="-9343390"/>
            <a:ext cx="13491845" cy="14251940"/>
          </a:xfrm>
          <a:prstGeom prst="ellipse">
            <a:avLst/>
          </a:prstGeom>
          <a:gradFill>
            <a:gsLst>
              <a:gs pos="0">
                <a:schemeClr val="accent1">
                  <a:lumMod val="5000"/>
                  <a:lumOff val="95000"/>
                  <a:alpha val="0"/>
                </a:schemeClr>
              </a:gs>
              <a:gs pos="74000">
                <a:schemeClr val="accent1">
                  <a:lumMod val="45000"/>
                  <a:lumOff val="55000"/>
                  <a:alpha val="31000"/>
                </a:schemeClr>
              </a:gs>
              <a:gs pos="83000">
                <a:schemeClr val="accent1">
                  <a:lumMod val="45000"/>
                  <a:lumOff val="55000"/>
                  <a:alpha val="11000"/>
                </a:schemeClr>
              </a:gs>
              <a:gs pos="100000">
                <a:schemeClr val="accent1">
                  <a:lumMod val="30000"/>
                  <a:lumOff val="70000"/>
                  <a:alpha val="17000"/>
                </a:schemeClr>
              </a:gs>
            </a:gsLst>
            <a:lin ang="5400000" scaled="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userDrawn="1"/>
        </p:nvSpPr>
        <p:spPr>
          <a:xfrm>
            <a:off x="8974455" y="1910715"/>
            <a:ext cx="7040245" cy="6707505"/>
          </a:xfrm>
          <a:prstGeom prst="ellipse">
            <a:avLst/>
          </a:prstGeom>
          <a:gradFill>
            <a:gsLst>
              <a:gs pos="0">
                <a:schemeClr val="accent1">
                  <a:lumMod val="5000"/>
                  <a:lumOff val="95000"/>
                </a:schemeClr>
              </a:gs>
              <a:gs pos="74000">
                <a:srgbClr val="F4B4F6">
                  <a:alpha val="0"/>
                </a:srgbClr>
              </a:gs>
              <a:gs pos="83000">
                <a:srgbClr val="E0B2F8">
                  <a:alpha val="24000"/>
                </a:srgbClr>
              </a:gs>
              <a:gs pos="100000">
                <a:srgbClr val="DEB7F8">
                  <a:alpha val="19000"/>
                </a:srgbClr>
              </a:gs>
            </a:gsLst>
            <a:path path="circle">
              <a:fillToRect t="100000" r="100000"/>
            </a:path>
            <a:tileRect l="-100000" b="-10000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2022/8/10</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grpSp>
        <p:nvGrpSpPr>
          <p:cNvPr id="7" name="组合 6"/>
          <p:cNvGrpSpPr/>
          <p:nvPr userDrawn="1"/>
        </p:nvGrpSpPr>
        <p:grpSpPr>
          <a:xfrm>
            <a:off x="0" y="111760"/>
            <a:ext cx="12192000" cy="6732270"/>
            <a:chOff x="0" y="176"/>
            <a:chExt cx="19200" cy="10602"/>
          </a:xfrm>
        </p:grpSpPr>
        <p:pic>
          <p:nvPicPr>
            <p:cNvPr id="34" name="图片 33" descr="20211012-113038-5399"/>
            <p:cNvPicPr>
              <a:picLocks noChangeAspect="1"/>
            </p:cNvPicPr>
            <p:nvPr userDrawn="1"/>
          </p:nvPicPr>
          <p:blipFill>
            <a:blip r:embed="rId5"/>
            <a:stretch>
              <a:fillRect/>
            </a:stretch>
          </p:blipFill>
          <p:spPr>
            <a:xfrm>
              <a:off x="0" y="7121"/>
              <a:ext cx="19200" cy="3657"/>
            </a:xfrm>
            <a:prstGeom prst="rect">
              <a:avLst/>
            </a:prstGeom>
          </p:spPr>
        </p:pic>
        <p:grpSp>
          <p:nvGrpSpPr>
            <p:cNvPr id="5" name="组合 4"/>
            <p:cNvGrpSpPr/>
            <p:nvPr userDrawn="1"/>
          </p:nvGrpSpPr>
          <p:grpSpPr>
            <a:xfrm>
              <a:off x="220" y="176"/>
              <a:ext cx="18760" cy="10381"/>
              <a:chOff x="220" y="198"/>
              <a:chExt cx="18760" cy="10381"/>
            </a:xfrm>
          </p:grpSpPr>
          <p:grpSp>
            <p:nvGrpSpPr>
              <p:cNvPr id="6" name="组合 5"/>
              <p:cNvGrpSpPr/>
              <p:nvPr userDrawn="1"/>
            </p:nvGrpSpPr>
            <p:grpSpPr>
              <a:xfrm flipH="1">
                <a:off x="220" y="9033"/>
                <a:ext cx="178" cy="1547"/>
                <a:chOff x="413" y="8460"/>
                <a:chExt cx="220" cy="1910"/>
              </a:xfrm>
            </p:grpSpPr>
            <p:sp>
              <p:nvSpPr>
                <p:cNvPr id="8" name="椭圆 7"/>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菱形 15"/>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userDrawn="1"/>
            </p:nvGrpSpPr>
            <p:grpSpPr>
              <a:xfrm rot="10800000" flipH="1">
                <a:off x="18802" y="198"/>
                <a:ext cx="178" cy="1547"/>
                <a:chOff x="413" y="8460"/>
                <a:chExt cx="220" cy="1910"/>
              </a:xfrm>
            </p:grpSpPr>
            <p:sp>
              <p:nvSpPr>
                <p:cNvPr id="19" name="椭圆 18"/>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36" name="椭圆 35"/>
          <p:cNvSpPr/>
          <p:nvPr userDrawn="1"/>
        </p:nvSpPr>
        <p:spPr>
          <a:xfrm>
            <a:off x="5312410" y="-4839970"/>
            <a:ext cx="9829800" cy="10384155"/>
          </a:xfrm>
          <a:prstGeom prst="ellipse">
            <a:avLst/>
          </a:prstGeom>
          <a:gradFill>
            <a:gsLst>
              <a:gs pos="0">
                <a:schemeClr val="accent1">
                  <a:lumMod val="5000"/>
                  <a:lumOff val="95000"/>
                  <a:alpha val="0"/>
                </a:schemeClr>
              </a:gs>
              <a:gs pos="74000">
                <a:schemeClr val="accent1">
                  <a:lumMod val="45000"/>
                  <a:lumOff val="55000"/>
                  <a:alpha val="31000"/>
                </a:schemeClr>
              </a:gs>
              <a:gs pos="83000">
                <a:schemeClr val="accent1">
                  <a:lumMod val="45000"/>
                  <a:lumOff val="55000"/>
                  <a:alpha val="11000"/>
                </a:schemeClr>
              </a:gs>
              <a:gs pos="100000">
                <a:schemeClr val="accent1">
                  <a:lumMod val="30000"/>
                  <a:lumOff val="70000"/>
                  <a:alpha val="17000"/>
                </a:schemeClr>
              </a:gs>
            </a:gsLst>
            <a:lin ang="5400000" scaled="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userDrawn="1"/>
        </p:nvSpPr>
        <p:spPr>
          <a:xfrm>
            <a:off x="-1558290" y="568960"/>
            <a:ext cx="7040245" cy="6707505"/>
          </a:xfrm>
          <a:prstGeom prst="ellipse">
            <a:avLst/>
          </a:prstGeom>
          <a:gradFill>
            <a:gsLst>
              <a:gs pos="0">
                <a:schemeClr val="accent1">
                  <a:lumMod val="5000"/>
                  <a:lumOff val="95000"/>
                </a:schemeClr>
              </a:gs>
              <a:gs pos="74000">
                <a:srgbClr val="F4B4F6">
                  <a:alpha val="0"/>
                </a:srgbClr>
              </a:gs>
              <a:gs pos="83000">
                <a:srgbClr val="E0B2F8">
                  <a:alpha val="24000"/>
                </a:srgbClr>
              </a:gs>
              <a:gs pos="100000">
                <a:srgbClr val="DEB7F8">
                  <a:alpha val="19000"/>
                </a:srgbClr>
              </a:gs>
            </a:gsLst>
            <a:path path="circle">
              <a:fillToRect t="100000" r="100000"/>
            </a:path>
            <a:tileRect l="-100000" b="-10000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2022/8/10</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grpSp>
        <p:nvGrpSpPr>
          <p:cNvPr id="7" name="组合 6"/>
          <p:cNvGrpSpPr/>
          <p:nvPr userDrawn="1"/>
        </p:nvGrpSpPr>
        <p:grpSpPr>
          <a:xfrm>
            <a:off x="635" y="-112395"/>
            <a:ext cx="12192000" cy="6816090"/>
            <a:chOff x="0" y="-177"/>
            <a:chExt cx="19200" cy="10734"/>
          </a:xfrm>
        </p:grpSpPr>
        <p:pic>
          <p:nvPicPr>
            <p:cNvPr id="34" name="图片 33" descr="20211012-113038-5399"/>
            <p:cNvPicPr>
              <a:picLocks noChangeAspect="1"/>
            </p:cNvPicPr>
            <p:nvPr userDrawn="1"/>
          </p:nvPicPr>
          <p:blipFill>
            <a:blip r:embed="rId5"/>
            <a:stretch>
              <a:fillRect/>
            </a:stretch>
          </p:blipFill>
          <p:spPr>
            <a:xfrm flipV="1">
              <a:off x="0" y="-177"/>
              <a:ext cx="19200" cy="4799"/>
            </a:xfrm>
            <a:prstGeom prst="rect">
              <a:avLst/>
            </a:prstGeom>
          </p:spPr>
        </p:pic>
        <p:grpSp>
          <p:nvGrpSpPr>
            <p:cNvPr id="5" name="组合 4"/>
            <p:cNvGrpSpPr/>
            <p:nvPr userDrawn="1"/>
          </p:nvGrpSpPr>
          <p:grpSpPr>
            <a:xfrm>
              <a:off x="220" y="176"/>
              <a:ext cx="18760" cy="10381"/>
              <a:chOff x="220" y="198"/>
              <a:chExt cx="18760" cy="10381"/>
            </a:xfrm>
          </p:grpSpPr>
          <p:grpSp>
            <p:nvGrpSpPr>
              <p:cNvPr id="6" name="组合 5"/>
              <p:cNvGrpSpPr/>
              <p:nvPr userDrawn="1"/>
            </p:nvGrpSpPr>
            <p:grpSpPr>
              <a:xfrm flipH="1">
                <a:off x="220" y="9033"/>
                <a:ext cx="178" cy="1547"/>
                <a:chOff x="413" y="8460"/>
                <a:chExt cx="220" cy="1910"/>
              </a:xfrm>
            </p:grpSpPr>
            <p:sp>
              <p:nvSpPr>
                <p:cNvPr id="8" name="椭圆 7"/>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菱形 15"/>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userDrawn="1"/>
            </p:nvGrpSpPr>
            <p:grpSpPr>
              <a:xfrm rot="10800000" flipH="1">
                <a:off x="18802" y="198"/>
                <a:ext cx="178" cy="1547"/>
                <a:chOff x="413" y="8460"/>
                <a:chExt cx="220" cy="1910"/>
              </a:xfrm>
            </p:grpSpPr>
            <p:sp>
              <p:nvSpPr>
                <p:cNvPr id="19" name="椭圆 18"/>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2" name="组合 11"/>
          <p:cNvGrpSpPr/>
          <p:nvPr userDrawn="1"/>
        </p:nvGrpSpPr>
        <p:grpSpPr>
          <a:xfrm>
            <a:off x="4008755" y="2896870"/>
            <a:ext cx="4174490" cy="1075690"/>
            <a:chOff x="8176" y="4282"/>
            <a:chExt cx="6574" cy="1694"/>
          </a:xfrm>
        </p:grpSpPr>
        <p:sp>
          <p:nvSpPr>
            <p:cNvPr id="13" name="文本框 12"/>
            <p:cNvSpPr txBox="1"/>
            <p:nvPr/>
          </p:nvSpPr>
          <p:spPr>
            <a:xfrm>
              <a:off x="8176" y="4282"/>
              <a:ext cx="2848" cy="1695"/>
            </a:xfrm>
            <a:prstGeom prst="rect">
              <a:avLst/>
            </a:prstGeom>
            <a:noFill/>
          </p:spPr>
          <p:txBody>
            <a:bodyPr wrap="none" rtlCol="0" anchor="t">
              <a:spAutoFit/>
            </a:bodyPr>
            <a:lstStyle/>
            <a:p>
              <a:pPr algn="ctr"/>
              <a:r>
                <a:rPr lang="zh-CN" altLang="en-US" sz="6400" b="1">
                  <a:sym typeface="+mn-ea"/>
                </a:rPr>
                <a:t>谢谢</a:t>
              </a:r>
              <a:endParaRPr lang="en-US" altLang="zh-CN" sz="6400" b="1">
                <a:sym typeface="+mn-ea"/>
              </a:endParaRPr>
            </a:p>
          </p:txBody>
        </p:sp>
        <p:sp>
          <p:nvSpPr>
            <p:cNvPr id="14" name="文本框 13"/>
            <p:cNvSpPr txBox="1"/>
            <p:nvPr/>
          </p:nvSpPr>
          <p:spPr>
            <a:xfrm>
              <a:off x="11104" y="4476"/>
              <a:ext cx="3646" cy="1307"/>
            </a:xfrm>
            <a:prstGeom prst="rect">
              <a:avLst/>
            </a:prstGeom>
            <a:solidFill>
              <a:srgbClr val="FFC000"/>
            </a:solidFill>
          </p:spPr>
          <p:txBody>
            <a:bodyPr wrap="none" rtlCol="0" anchor="t">
              <a:spAutoFit/>
            </a:bodyPr>
            <a:lstStyle/>
            <a:p>
              <a:pPr algn="ctr"/>
              <a:r>
                <a:rPr lang="en-US" altLang="zh-CN" sz="4800" b="1">
                  <a:ln>
                    <a:noFill/>
                  </a:ln>
                  <a:solidFill>
                    <a:schemeClr val="bg1"/>
                  </a:solidFill>
                  <a:effectLst/>
                  <a:sym typeface="+mn-ea"/>
                </a:rPr>
                <a:t>THANK</a:t>
              </a:r>
            </a:p>
          </p:txBody>
        </p:sp>
      </p:grpSp>
      <p:pic>
        <p:nvPicPr>
          <p:cNvPr id="47" name="图片 46" descr="Flying kite_Two Color"/>
          <p:cNvPicPr>
            <a:picLocks noChangeAspect="1"/>
          </p:cNvPicPr>
          <p:nvPr userDrawn="1"/>
        </p:nvPicPr>
        <p:blipFill>
          <a:blip r:embed="rId6"/>
          <a:stretch>
            <a:fillRect/>
          </a:stretch>
        </p:blipFill>
        <p:spPr>
          <a:xfrm flipH="1">
            <a:off x="4266565" y="4730115"/>
            <a:ext cx="3121025" cy="223901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1" name="椭圆 20"/>
          <p:cNvSpPr/>
          <p:nvPr userDrawn="1"/>
        </p:nvSpPr>
        <p:spPr>
          <a:xfrm>
            <a:off x="-2540000" y="-3677285"/>
            <a:ext cx="10367010" cy="10294620"/>
          </a:xfrm>
          <a:prstGeom prst="ellipse">
            <a:avLst/>
          </a:prstGeom>
          <a:solidFill>
            <a:schemeClr val="accent4">
              <a:lumMod val="40000"/>
              <a:lumOff val="6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userDrawn="1"/>
        </p:nvSpPr>
        <p:spPr>
          <a:xfrm>
            <a:off x="6269990" y="2058035"/>
            <a:ext cx="7661910" cy="8093710"/>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userDrawn="1"/>
        </p:nvSpPr>
        <p:spPr>
          <a:xfrm>
            <a:off x="9063990" y="-1626235"/>
            <a:ext cx="3534410" cy="3367405"/>
          </a:xfrm>
          <a:prstGeom prst="ellipse">
            <a:avLst/>
          </a:prstGeom>
          <a:gradFill>
            <a:gsLst>
              <a:gs pos="0">
                <a:schemeClr val="accent1">
                  <a:lumMod val="5000"/>
                  <a:lumOff val="95000"/>
                </a:schemeClr>
              </a:gs>
              <a:gs pos="74000">
                <a:srgbClr val="F4B4F6"/>
              </a:gs>
              <a:gs pos="83000">
                <a:srgbClr val="E0B2F8"/>
              </a:gs>
              <a:gs pos="100000">
                <a:srgbClr val="DEB7F8"/>
              </a:gs>
            </a:gsLst>
            <a:path path="circle">
              <a:fillToRect t="100000" r="100000"/>
            </a:path>
            <a:tileRect l="-100000" b="-100000"/>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2022/8/10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pic>
        <p:nvPicPr>
          <p:cNvPr id="22" name="图片 21" descr="C:\Users\Administrator\Pictures\20211117-181714-30b1.png20211117-181714-30b1"/>
          <p:cNvPicPr>
            <a:picLocks noChangeAspect="1"/>
          </p:cNvPicPr>
          <p:nvPr userDrawn="1"/>
        </p:nvPicPr>
        <p:blipFill>
          <a:blip r:embed="rId7"/>
          <a:srcRect/>
          <a:stretch>
            <a:fillRect/>
          </a:stretch>
        </p:blipFill>
        <p:spPr>
          <a:xfrm>
            <a:off x="8839200" y="4071303"/>
            <a:ext cx="3431540" cy="2771775"/>
          </a:xfrm>
          <a:prstGeom prst="rect">
            <a:avLst/>
          </a:prstGeom>
        </p:spPr>
      </p:pic>
      <p:grpSp>
        <p:nvGrpSpPr>
          <p:cNvPr id="38" name="组合 37"/>
          <p:cNvGrpSpPr/>
          <p:nvPr userDrawn="1"/>
        </p:nvGrpSpPr>
        <p:grpSpPr>
          <a:xfrm>
            <a:off x="139700" y="125730"/>
            <a:ext cx="11912600" cy="6591935"/>
            <a:chOff x="220" y="198"/>
            <a:chExt cx="18760" cy="10381"/>
          </a:xfrm>
        </p:grpSpPr>
        <p:grpSp>
          <p:nvGrpSpPr>
            <p:cNvPr id="39" name="组合 38"/>
            <p:cNvGrpSpPr/>
            <p:nvPr userDrawn="1"/>
          </p:nvGrpSpPr>
          <p:grpSpPr>
            <a:xfrm flipH="1">
              <a:off x="220" y="9033"/>
              <a:ext cx="178" cy="1547"/>
              <a:chOff x="413" y="8460"/>
              <a:chExt cx="220" cy="1910"/>
            </a:xfrm>
          </p:grpSpPr>
          <p:sp>
            <p:nvSpPr>
              <p:cNvPr id="40" name="椭圆 39"/>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userDrawn="1"/>
          </p:nvGrpSpPr>
          <p:grpSpPr>
            <a:xfrm rot="10800000" flipH="1">
              <a:off x="18802" y="198"/>
              <a:ext cx="178" cy="1547"/>
              <a:chOff x="413" y="8460"/>
              <a:chExt cx="220" cy="1910"/>
            </a:xfrm>
          </p:grpSpPr>
          <p:sp>
            <p:nvSpPr>
              <p:cNvPr id="49" name="椭圆 48"/>
              <p:cNvSpPr/>
              <p:nvPr/>
            </p:nvSpPr>
            <p:spPr>
              <a:xfrm rot="5400000">
                <a:off x="425" y="10174"/>
                <a:ext cx="196" cy="196"/>
              </a:xfrm>
              <a:prstGeom prst="ellipse">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菱形 49"/>
              <p:cNvSpPr/>
              <p:nvPr/>
            </p:nvSpPr>
            <p:spPr>
              <a:xfrm>
                <a:off x="413" y="9792"/>
                <a:ext cx="220" cy="220"/>
              </a:xfrm>
              <a:prstGeom prst="diamond">
                <a:avLst/>
              </a:prstGeom>
              <a:no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nvCxnSpPr>
            <p:spPr>
              <a:xfrm>
                <a:off x="523" y="8460"/>
                <a:ext cx="0" cy="11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tags" Target="../tags/tag6.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5.xml"/><Relationship Id="rId5" Type="http://schemas.openxmlformats.org/officeDocument/2006/relationships/slideLayout" Target="../slideLayouts/slideLayout5.xml"/><Relationship Id="rId10"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9"/>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0"/>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1"/>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2022/8/10</a:t>
            </a:fld>
            <a:endParaRPr lang="zh-CN" altLang="en-US"/>
          </a:p>
        </p:txBody>
      </p:sp>
      <p:sp>
        <p:nvSpPr>
          <p:cNvPr id="5" name="页脚占位符 4"/>
          <p:cNvSpPr>
            <a:spLocks noGrp="1"/>
          </p:cNvSpPr>
          <p:nvPr>
            <p:ph type="ftr" sz="quarter" idx="3"/>
            <p:custDataLst>
              <p:tags r:id="rId12"/>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3"/>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ags" Target="../tags/tag3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image" Target="../media/image10.png"/><Relationship Id="rId5" Type="http://schemas.openxmlformats.org/officeDocument/2006/relationships/tags" Target="../tags/tag43.xml"/><Relationship Id="rId10" Type="http://schemas.openxmlformats.org/officeDocument/2006/relationships/chart" Target="../charts/chart2.xml"/><Relationship Id="rId4" Type="http://schemas.openxmlformats.org/officeDocument/2006/relationships/tags" Target="../tags/tag42.xml"/><Relationship Id="rId9"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50.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4.xml"/><Relationship Id="rId1" Type="http://schemas.openxmlformats.org/officeDocument/2006/relationships/tags" Target="../tags/tag5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5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4.xml"/><Relationship Id="rId1" Type="http://schemas.openxmlformats.org/officeDocument/2006/relationships/tags" Target="../tags/tag54.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16.xml.rels><?xml version="1.0" encoding="UTF-8" standalone="yes"?>
<Relationships xmlns="http://schemas.openxmlformats.org/package/2006/relationships"><Relationship Id="rId3" Type="http://schemas.openxmlformats.org/officeDocument/2006/relationships/hyperlink" Target="http://w.idccenter.net/Customer/Report/DYpm2?id=1C924A385A6515E1" TargetMode="External"/><Relationship Id="rId2" Type="http://schemas.openxmlformats.org/officeDocument/2006/relationships/slideLayout" Target="../slideLayouts/slideLayout4.xml"/><Relationship Id="rId1" Type="http://schemas.openxmlformats.org/officeDocument/2006/relationships/tags" Target="../tags/tag57.xml"/><Relationship Id="rId6" Type="http://schemas.openxmlformats.org/officeDocument/2006/relationships/hyperlink" Target="http://w.idccenter.net/Customer/Report/DYpm2?id=6EAC31BD5CECA4D8%0d" TargetMode="External"/><Relationship Id="rId5" Type="http://schemas.openxmlformats.org/officeDocument/2006/relationships/hyperlink" Target="http://w.idccenter.net/Customer/Report/DYpm2?id=5730B28E267CF6E9%0d" TargetMode="External"/><Relationship Id="rId4" Type="http://schemas.openxmlformats.org/officeDocument/2006/relationships/hyperlink" Target="http://w.idccenter.net/Customer/Report/DYpm2?id=09096AD85A82F6EA%0d"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idccenter.net/Customer/Report/DYpm2?id=4DB0BC651A98ECCE%0d" TargetMode="External"/><Relationship Id="rId2" Type="http://schemas.openxmlformats.org/officeDocument/2006/relationships/slideLayout" Target="../slideLayouts/slideLayout4.xml"/><Relationship Id="rId1" Type="http://schemas.openxmlformats.org/officeDocument/2006/relationships/tags" Target="../tags/tag58.xml"/><Relationship Id="rId6" Type="http://schemas.openxmlformats.org/officeDocument/2006/relationships/hyperlink" Target="http://w.idccenter.net/Customer/Report/DYpm2?id=483BB1A0E33C3BB6" TargetMode="External"/><Relationship Id="rId5" Type="http://schemas.openxmlformats.org/officeDocument/2006/relationships/hyperlink" Target="http://w.idccenter.net/Customer/Report/DYpm2?id=8E960413909DF36A" TargetMode="External"/><Relationship Id="rId4" Type="http://schemas.openxmlformats.org/officeDocument/2006/relationships/hyperlink" Target="http://w.idccenter.net/Customer/Report/DYpm2?id=C8520A2EA55EA676%0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4.xml"/><Relationship Id="rId1" Type="http://schemas.openxmlformats.org/officeDocument/2006/relationships/tags" Target="../tags/tag59.xml"/><Relationship Id="rId5" Type="http://schemas.openxmlformats.org/officeDocument/2006/relationships/image" Target="../media/image6.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0.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4.xml"/><Relationship Id="rId1" Type="http://schemas.openxmlformats.org/officeDocument/2006/relationships/tags" Target="../tags/tag6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63.xml"/><Relationship Id="rId1" Type="http://schemas.openxmlformats.org/officeDocument/2006/relationships/tags" Target="../tags/tag6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tags" Target="../tags/tag6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9.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70.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xml"/><Relationship Id="rId1" Type="http://schemas.openxmlformats.org/officeDocument/2006/relationships/tags" Target="../tags/tag7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tags" Target="../tags/tag7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3.xml"/><Relationship Id="rId1" Type="http://schemas.openxmlformats.org/officeDocument/2006/relationships/themeOverride" Target="../theme/themeOverride1.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文本占位符 19"/>
          <p:cNvSpPr>
            <a:spLocks noGrp="1"/>
          </p:cNvSpPr>
          <p:nvPr>
            <p:ph type="body" sz="quarter" idx="13"/>
            <p:custDataLst>
              <p:tags r:id="rId2"/>
            </p:custDataLst>
          </p:nvPr>
        </p:nvSpPr>
        <p:spPr>
          <a:xfrm>
            <a:off x="4826635" y="3851910"/>
            <a:ext cx="5253990" cy="471805"/>
          </a:xfrm>
        </p:spPr>
        <p:txBody>
          <a:bodyPr>
            <a:noAutofit/>
          </a:bodyPr>
          <a:lstStyle/>
          <a:p>
            <a:pPr algn="dist"/>
            <a:r>
              <a:rPr lang="zh-CN" altLang="en-US" sz="4000">
                <a:solidFill>
                  <a:schemeClr val="tx1"/>
                </a:solidFill>
              </a:rPr>
              <a:t>全民抖音时代</a:t>
            </a:r>
          </a:p>
        </p:txBody>
      </p:sp>
      <p:sp>
        <p:nvSpPr>
          <p:cNvPr id="21" name="矩形 20"/>
          <p:cNvSpPr/>
          <p:nvPr/>
        </p:nvSpPr>
        <p:spPr>
          <a:xfrm>
            <a:off x="2061210" y="4247515"/>
            <a:ext cx="2315845" cy="7620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959610" y="2456180"/>
            <a:ext cx="8209915" cy="1337945"/>
          </a:xfrm>
          <a:prstGeom prst="rect">
            <a:avLst/>
          </a:prstGeom>
          <a:noFill/>
        </p:spPr>
        <p:txBody>
          <a:bodyPr wrap="square" rtlCol="0" anchor="t">
            <a:spAutoFit/>
          </a:bodyPr>
          <a:lstStyle/>
          <a:p>
            <a:pPr algn="dist"/>
            <a:r>
              <a:rPr lang="zh-CN" altLang="zh-CN" sz="8100" b="1">
                <a:sym typeface="+mn-ea"/>
              </a:rPr>
              <a:t>抖音搜索排名</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ctrTitle"/>
          </p:nvPr>
        </p:nvSpPr>
        <p:spPr>
          <a:xfrm>
            <a:off x="1703705" y="1235710"/>
            <a:ext cx="8529320" cy="2570480"/>
          </a:xfrm>
        </p:spPr>
        <p:txBody>
          <a:bodyPr/>
          <a:lstStyle/>
          <a:p>
            <a:pPr algn="l">
              <a:lnSpc>
                <a:spcPct val="120000"/>
              </a:lnSpc>
            </a:pPr>
            <a:r>
              <a:rPr lang="zh-CN" altLang="en-US" sz="3600">
                <a:solidFill>
                  <a:schemeClr val="tx1"/>
                </a:solidFill>
              </a:rPr>
              <a:t>我们为什么要</a:t>
            </a:r>
            <a:br>
              <a:rPr lang="zh-CN" altLang="en-US" sz="3600">
                <a:solidFill>
                  <a:schemeClr val="tx1"/>
                </a:solidFill>
              </a:rPr>
            </a:br>
            <a:r>
              <a:rPr lang="zh-CN" altLang="en-US" sz="5400">
                <a:solidFill>
                  <a:srgbClr val="FDB83E"/>
                </a:solidFill>
              </a:rPr>
              <a:t>投入到抖音营销</a:t>
            </a:r>
          </a:p>
        </p:txBody>
      </p:sp>
      <p:sp>
        <p:nvSpPr>
          <p:cNvPr id="13" name="文本框 12"/>
          <p:cNvSpPr txBox="1"/>
          <p:nvPr/>
        </p:nvSpPr>
        <p:spPr>
          <a:xfrm>
            <a:off x="7482205" y="-27940"/>
            <a:ext cx="2540000" cy="6554470"/>
          </a:xfrm>
          <a:prstGeom prst="rect">
            <a:avLst/>
          </a:prstGeom>
          <a:noFill/>
        </p:spPr>
        <p:txBody>
          <a:bodyPr wrap="square" rtlCol="0" anchor="t">
            <a:spAutoFit/>
          </a:bodyPr>
          <a:lstStyle/>
          <a:p>
            <a:r>
              <a:rPr lang="en-US" altLang="zh-CN" sz="42000">
                <a:solidFill>
                  <a:srgbClr val="FDB83E"/>
                </a:solidFill>
                <a:latin typeface="Franklin Gothic Medium" panose="020B0603020102020204" charset="0"/>
                <a:cs typeface="Franklin Gothic Medium" panose="020B0603020102020204" charset="0"/>
              </a:rPr>
              <a:t>?</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nvSpPr>
        <p:spPr>
          <a:xfrm>
            <a:off x="2463165" y="3538855"/>
            <a:ext cx="8737600" cy="2232025"/>
          </a:xfrm>
          <a:prstGeom prst="rect">
            <a:avLst/>
          </a:prstGeom>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a:solidFill>
                  <a:schemeClr val="tx1"/>
                </a:solidFill>
              </a:rPr>
              <a:t>对绝大多数企业来说，最困难的莫过于寻找客户，哪怕自己产品和服务再好，若不为人知，运营也是很困难的。</a:t>
            </a:r>
          </a:p>
          <a:p>
            <a:pPr marL="0" indent="0">
              <a:buNone/>
            </a:pPr>
            <a:r>
              <a:rPr lang="zh-CN" altLang="en-US">
                <a:solidFill>
                  <a:schemeClr val="tx1"/>
                </a:solidFill>
              </a:rPr>
              <a:t>所以多数企业会选择各种广告方式来达到自我宣传和吸引客户的目的，以期待广告进行转化。</a:t>
            </a:r>
          </a:p>
          <a:p>
            <a:pPr marL="0" indent="0">
              <a:buNone/>
            </a:pPr>
            <a:r>
              <a:rPr lang="zh-CN" altLang="en-US" b="1">
                <a:solidFill>
                  <a:srgbClr val="FDB83E"/>
                </a:solidFill>
              </a:rPr>
              <a:t>而抖音搜索排名就具备这两个非常显著的特点，是非常优秀的推广宣传方式！</a:t>
            </a:r>
          </a:p>
        </p:txBody>
      </p:sp>
      <p:sp>
        <p:nvSpPr>
          <p:cNvPr id="9" name="文本框 8"/>
          <p:cNvSpPr txBox="1"/>
          <p:nvPr/>
        </p:nvSpPr>
        <p:spPr>
          <a:xfrm>
            <a:off x="2463165" y="1248410"/>
            <a:ext cx="3840480" cy="460375"/>
          </a:xfrm>
          <a:prstGeom prst="rect">
            <a:avLst/>
          </a:prstGeom>
          <a:noFill/>
        </p:spPr>
        <p:txBody>
          <a:bodyPr wrap="none" rtlCol="0" anchor="t">
            <a:spAutoFit/>
          </a:bodyPr>
          <a:lstStyle/>
          <a:p>
            <a:r>
              <a:rPr lang="zh-CN" altLang="en-US" sz="2400">
                <a:solidFill>
                  <a:schemeClr val="tx1"/>
                </a:solidFill>
                <a:sym typeface="+mn-ea"/>
              </a:rPr>
              <a:t>好的广告模式具有两个特点</a:t>
            </a:r>
          </a:p>
        </p:txBody>
      </p:sp>
      <p:sp>
        <p:nvSpPr>
          <p:cNvPr id="12" name="文本框 11"/>
          <p:cNvSpPr txBox="1"/>
          <p:nvPr/>
        </p:nvSpPr>
        <p:spPr>
          <a:xfrm>
            <a:off x="1005840" y="1202055"/>
            <a:ext cx="767080" cy="1198880"/>
          </a:xfrm>
          <a:prstGeom prst="rect">
            <a:avLst/>
          </a:prstGeom>
          <a:noFill/>
        </p:spPr>
        <p:txBody>
          <a:bodyPr wrap="none" rtlCol="0" anchor="t">
            <a:spAutoFit/>
          </a:bodyPr>
          <a:lstStyle/>
          <a:p>
            <a:r>
              <a:rPr lang="zh-CN" altLang="en-US" sz="3600" b="1">
                <a:sym typeface="+mn-ea"/>
              </a:rPr>
              <a:t>前</a:t>
            </a:r>
            <a:r>
              <a:rPr lang="en-US" altLang="zh-CN" sz="3600" b="1">
                <a:sym typeface="+mn-ea"/>
              </a:rPr>
              <a:t> </a:t>
            </a:r>
          </a:p>
          <a:p>
            <a:r>
              <a:rPr lang="zh-CN" altLang="en-US" sz="3600" b="1">
                <a:sym typeface="+mn-ea"/>
              </a:rPr>
              <a:t>言</a:t>
            </a:r>
            <a:endParaRPr lang="zh-CN" altLang="en-US" sz="3600" b="1"/>
          </a:p>
        </p:txBody>
      </p:sp>
      <p:sp>
        <p:nvSpPr>
          <p:cNvPr id="13" name="矩形 12"/>
          <p:cNvSpPr/>
          <p:nvPr/>
        </p:nvSpPr>
        <p:spPr>
          <a:xfrm flipV="1">
            <a:off x="1061720" y="2701925"/>
            <a:ext cx="548640" cy="7620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463165" y="2116455"/>
            <a:ext cx="8397240" cy="1080135"/>
            <a:chOff x="3879" y="2915"/>
            <a:chExt cx="13224" cy="1701"/>
          </a:xfrm>
        </p:grpSpPr>
        <p:grpSp>
          <p:nvGrpSpPr>
            <p:cNvPr id="23" name="组合 22"/>
            <p:cNvGrpSpPr/>
            <p:nvPr/>
          </p:nvGrpSpPr>
          <p:grpSpPr>
            <a:xfrm>
              <a:off x="3879" y="2915"/>
              <a:ext cx="6363" cy="1701"/>
              <a:chOff x="3879" y="2869"/>
              <a:chExt cx="6363" cy="1701"/>
            </a:xfrm>
          </p:grpSpPr>
          <p:sp>
            <p:nvSpPr>
              <p:cNvPr id="7" name="文本框 6"/>
              <p:cNvSpPr txBox="1"/>
              <p:nvPr/>
            </p:nvSpPr>
            <p:spPr>
              <a:xfrm>
                <a:off x="5754" y="3295"/>
                <a:ext cx="4488" cy="871"/>
              </a:xfrm>
              <a:prstGeom prst="rect">
                <a:avLst/>
              </a:prstGeom>
              <a:noFill/>
            </p:spPr>
            <p:txBody>
              <a:bodyPr wrap="none" rtlCol="0" anchor="t">
                <a:spAutoFit/>
              </a:bodyPr>
              <a:lstStyle/>
              <a:p>
                <a:r>
                  <a:rPr lang="zh-CN" altLang="en-US" sz="3000" b="1">
                    <a:solidFill>
                      <a:schemeClr val="tx1"/>
                    </a:solidFill>
                    <a:sym typeface="+mn-ea"/>
                  </a:rPr>
                  <a:t>广告受众群体大</a:t>
                </a:r>
              </a:p>
            </p:txBody>
          </p:sp>
          <p:pic>
            <p:nvPicPr>
              <p:cNvPr id="20" name="图片 19" descr="3791146"/>
              <p:cNvPicPr>
                <a:picLocks noChangeAspect="1"/>
              </p:cNvPicPr>
              <p:nvPr/>
            </p:nvPicPr>
            <p:blipFill>
              <a:blip r:embed="rId3"/>
              <a:stretch>
                <a:fillRect/>
              </a:stretch>
            </p:blipFill>
            <p:spPr>
              <a:xfrm>
                <a:off x="3879" y="2869"/>
                <a:ext cx="1701" cy="1701"/>
              </a:xfrm>
              <a:prstGeom prst="rect">
                <a:avLst/>
              </a:prstGeom>
            </p:spPr>
          </p:pic>
        </p:grpSp>
        <p:sp>
          <p:nvSpPr>
            <p:cNvPr id="8" name="文本框 7"/>
            <p:cNvSpPr txBox="1"/>
            <p:nvPr/>
          </p:nvSpPr>
          <p:spPr>
            <a:xfrm>
              <a:off x="13215" y="3341"/>
              <a:ext cx="3888" cy="871"/>
            </a:xfrm>
            <a:prstGeom prst="rect">
              <a:avLst/>
            </a:prstGeom>
            <a:noFill/>
          </p:spPr>
          <p:txBody>
            <a:bodyPr wrap="none" rtlCol="0" anchor="t">
              <a:spAutoFit/>
            </a:bodyPr>
            <a:lstStyle/>
            <a:p>
              <a:r>
                <a:rPr lang="zh-CN" altLang="en-US" sz="3000" b="1">
                  <a:solidFill>
                    <a:schemeClr val="tx1"/>
                  </a:solidFill>
                  <a:sym typeface="+mn-ea"/>
                </a:rPr>
                <a:t>广告针对性强</a:t>
              </a:r>
            </a:p>
          </p:txBody>
        </p:sp>
      </p:grpSp>
      <p:pic>
        <p:nvPicPr>
          <p:cNvPr id="28" name="图片 27" descr="3093792"/>
          <p:cNvPicPr>
            <a:picLocks noChangeAspect="1"/>
          </p:cNvPicPr>
          <p:nvPr/>
        </p:nvPicPr>
        <p:blipFill>
          <a:blip r:embed="rId4"/>
          <a:stretch>
            <a:fillRect/>
          </a:stretch>
        </p:blipFill>
        <p:spPr>
          <a:xfrm>
            <a:off x="7186930" y="2082165"/>
            <a:ext cx="1080000" cy="1080000"/>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703705" y="1145540"/>
            <a:ext cx="8529320" cy="2570480"/>
          </a:xfrm>
        </p:spPr>
        <p:txBody>
          <a:bodyPr>
            <a:normAutofit/>
          </a:bodyPr>
          <a:lstStyle/>
          <a:p>
            <a:pPr algn="l">
              <a:lnSpc>
                <a:spcPct val="110000"/>
              </a:lnSpc>
            </a:pPr>
            <a:r>
              <a:rPr lang="zh-CN" altLang="en-US" kern="1400" spc="600"/>
              <a:t>市场数据分析</a:t>
            </a:r>
            <a:br>
              <a:rPr lang="zh-CN" altLang="en-US" kern="1400" spc="600"/>
            </a:br>
            <a:r>
              <a:rPr lang="zh-CN" altLang="en-US" sz="4400" kern="1400" spc="600">
                <a:solidFill>
                  <a:srgbClr val="FDB83E"/>
                </a:solidFill>
                <a:sym typeface="+mn-ea"/>
              </a:rPr>
              <a:t>全民进入抖音时代</a:t>
            </a:r>
          </a:p>
        </p:txBody>
      </p:sp>
      <p:pic>
        <p:nvPicPr>
          <p:cNvPr id="8" name="图片 7" descr="组 5"/>
          <p:cNvPicPr>
            <a:picLocks noChangeAspect="1"/>
          </p:cNvPicPr>
          <p:nvPr/>
        </p:nvPicPr>
        <p:blipFill>
          <a:blip r:embed="rId3"/>
          <a:stretch>
            <a:fillRect/>
          </a:stretch>
        </p:blipFill>
        <p:spPr>
          <a:xfrm>
            <a:off x="8435340" y="1229360"/>
            <a:ext cx="1076325" cy="4363085"/>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custDataLst>
              <p:tags r:id="rId2"/>
            </p:custDataLst>
          </p:nvPr>
        </p:nvSpPr>
        <p:spPr>
          <a:xfrm>
            <a:off x="611505" y="114300"/>
            <a:ext cx="10969625" cy="705485"/>
          </a:xfrm>
        </p:spPr>
        <p:txBody>
          <a:bodyPr>
            <a:normAutofit/>
          </a:bodyPr>
          <a:lstStyle/>
          <a:p>
            <a:r>
              <a:rPr lang="en-US" altLang="zh-CN" sz="2800" spc="200">
                <a:solidFill>
                  <a:schemeClr val="tx1"/>
                </a:solidFill>
                <a:uFillTx/>
              </a:rPr>
              <a:t>2020.12-2021.06</a:t>
            </a:r>
            <a:r>
              <a:rPr lang="zh-CN" altLang="en-US" sz="2800" spc="200">
                <a:solidFill>
                  <a:srgbClr val="FDB83E"/>
                </a:solidFill>
                <a:uFillTx/>
              </a:rPr>
              <a:t>各类互联网应用规模和网民使用率</a:t>
            </a:r>
          </a:p>
        </p:txBody>
      </p:sp>
      <p:pic>
        <p:nvPicPr>
          <p:cNvPr id="4" name="图片 3" descr="组 118"/>
          <p:cNvPicPr>
            <a:picLocks noChangeAspect="1"/>
          </p:cNvPicPr>
          <p:nvPr/>
        </p:nvPicPr>
        <p:blipFill>
          <a:blip r:embed="rId4"/>
          <a:stretch>
            <a:fillRect/>
          </a:stretch>
        </p:blipFill>
        <p:spPr>
          <a:xfrm>
            <a:off x="610870" y="819785"/>
            <a:ext cx="10970260" cy="5724525"/>
          </a:xfrm>
          <a:prstGeom prst="rect">
            <a:avLst/>
          </a:prstGeom>
        </p:spPr>
      </p:pic>
    </p:spTree>
    <p:custDataLst>
      <p:tags r:id="rId1"/>
    </p:custData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40995" y="1431925"/>
            <a:ext cx="11476355" cy="4668520"/>
            <a:chOff x="1062" y="2906"/>
            <a:chExt cx="17008" cy="7081"/>
          </a:xfrm>
        </p:grpSpPr>
        <p:graphicFrame>
          <p:nvGraphicFramePr>
            <p:cNvPr id="12" name="图表 11"/>
            <p:cNvGraphicFramePr/>
            <p:nvPr>
              <p:custDataLst>
                <p:tags r:id="rId6"/>
              </p:custDataLst>
            </p:nvPr>
          </p:nvGraphicFramePr>
          <p:xfrm>
            <a:off x="1062" y="3139"/>
            <a:ext cx="17008" cy="6848"/>
          </p:xfrm>
          <a:graphic>
            <a:graphicData uri="http://schemas.openxmlformats.org/drawingml/2006/chart">
              <c:chart xmlns:c="http://schemas.openxmlformats.org/drawingml/2006/chart" xmlns:r="http://schemas.openxmlformats.org/officeDocument/2006/relationships" r:id="rId9"/>
            </a:graphicData>
          </a:graphic>
        </p:graphicFrame>
        <p:sp>
          <p:nvSpPr>
            <p:cNvPr id="13" name="文本框 12"/>
            <p:cNvSpPr txBox="1"/>
            <p:nvPr>
              <p:custDataLst>
                <p:tags r:id="rId7"/>
              </p:custDataLst>
            </p:nvPr>
          </p:nvSpPr>
          <p:spPr>
            <a:xfrm>
              <a:off x="2209" y="2906"/>
              <a:ext cx="4000" cy="559"/>
            </a:xfrm>
            <a:prstGeom prst="rect">
              <a:avLst/>
            </a:prstGeom>
            <a:noFill/>
          </p:spPr>
          <p:txBody>
            <a:bodyPr wrap="square" rtlCol="0" anchor="t">
              <a:spAutoFit/>
            </a:bodyPr>
            <a:lstStyle/>
            <a:p>
              <a:r>
                <a:rPr lang="zh-CN" altLang="en-US"/>
                <a:t>单位：万人</a:t>
              </a:r>
            </a:p>
          </p:txBody>
        </p:sp>
      </p:grpSp>
      <p:graphicFrame>
        <p:nvGraphicFramePr>
          <p:cNvPr id="5" name="图表 4"/>
          <p:cNvGraphicFramePr/>
          <p:nvPr>
            <p:custDataLst>
              <p:tags r:id="rId2"/>
            </p:custDataLst>
          </p:nvPr>
        </p:nvGraphicFramePr>
        <p:xfrm>
          <a:off x="611505" y="1762125"/>
          <a:ext cx="11080115" cy="2345055"/>
        </p:xfrm>
        <a:graphic>
          <a:graphicData uri="http://schemas.openxmlformats.org/drawingml/2006/chart">
            <c:chart xmlns:c="http://schemas.openxmlformats.org/drawingml/2006/chart" xmlns:r="http://schemas.openxmlformats.org/officeDocument/2006/relationships" r:id="rId10"/>
          </a:graphicData>
        </a:graphic>
      </p:graphicFrame>
      <p:grpSp>
        <p:nvGrpSpPr>
          <p:cNvPr id="10" name="组合 9"/>
          <p:cNvGrpSpPr/>
          <p:nvPr/>
        </p:nvGrpSpPr>
        <p:grpSpPr>
          <a:xfrm>
            <a:off x="6310630" y="6250305"/>
            <a:ext cx="5544820" cy="306705"/>
            <a:chOff x="10075" y="10037"/>
            <a:chExt cx="8732" cy="483"/>
          </a:xfrm>
        </p:grpSpPr>
        <p:sp>
          <p:nvSpPr>
            <p:cNvPr id="11" name="文本框 10"/>
            <p:cNvSpPr txBox="1"/>
            <p:nvPr>
              <p:custDataLst>
                <p:tags r:id="rId4"/>
              </p:custDataLst>
            </p:nvPr>
          </p:nvSpPr>
          <p:spPr>
            <a:xfrm>
              <a:off x="10075" y="10037"/>
              <a:ext cx="8732" cy="483"/>
            </a:xfrm>
            <a:prstGeom prst="rect">
              <a:avLst/>
            </a:prstGeom>
            <a:noFill/>
          </p:spPr>
          <p:txBody>
            <a:bodyPr wrap="square" rtlCol="0" anchor="t">
              <a:spAutoFit/>
            </a:bodyPr>
            <a:lstStyle/>
            <a:p>
              <a:pPr algn="r"/>
              <a:r>
                <a:rPr lang="zh-CN" altLang="en-US" sz="1400"/>
                <a:t>来源：</a:t>
              </a:r>
              <a:r>
                <a:rPr lang="en-US" altLang="zh-CN" sz="1400"/>
                <a:t>                 </a:t>
              </a:r>
              <a:r>
                <a:rPr lang="zh-CN" altLang="en-US" sz="1400"/>
                <a:t>中国互联网络发展状态统计调查</a:t>
              </a:r>
              <a:r>
                <a:rPr lang="en-US" altLang="zh-CN" sz="1400"/>
                <a:t>     </a:t>
              </a:r>
              <a:r>
                <a:rPr lang="en-US" altLang="zh-CN" sz="1400">
                  <a:sym typeface="+mn-ea"/>
                </a:rPr>
                <a:t>2021.06</a:t>
              </a:r>
              <a:endParaRPr lang="en-US" altLang="zh-CN" sz="1400"/>
            </a:p>
          </p:txBody>
        </p:sp>
        <p:pic>
          <p:nvPicPr>
            <p:cNvPr id="15" name="图片 14"/>
            <p:cNvPicPr>
              <a:picLocks noChangeAspect="1"/>
            </p:cNvPicPr>
            <p:nvPr>
              <p:custDataLst>
                <p:tags r:id="rId5"/>
              </p:custDataLst>
            </p:nvPr>
          </p:nvPicPr>
          <p:blipFill>
            <a:blip r:embed="rId11"/>
            <a:stretch>
              <a:fillRect/>
            </a:stretch>
          </p:blipFill>
          <p:spPr>
            <a:xfrm>
              <a:off x="11957" y="10082"/>
              <a:ext cx="1304" cy="355"/>
            </a:xfrm>
            <a:prstGeom prst="rect">
              <a:avLst/>
            </a:prstGeom>
          </p:spPr>
        </p:pic>
      </p:grpSp>
      <p:sp>
        <p:nvSpPr>
          <p:cNvPr id="2" name="标题 1"/>
          <p:cNvSpPr>
            <a:spLocks noGrp="1"/>
          </p:cNvSpPr>
          <p:nvPr>
            <p:custDataLst>
              <p:tags r:id="rId3"/>
            </p:custDataLst>
          </p:nvPr>
        </p:nvSpPr>
        <p:spPr>
          <a:xfrm>
            <a:off x="611505" y="647700"/>
            <a:ext cx="10969625" cy="705485"/>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ctr"/>
            <a:r>
              <a:rPr lang="en-US" altLang="zh-CN" sz="3000" spc="200">
                <a:solidFill>
                  <a:schemeClr val="tx1"/>
                </a:solidFill>
                <a:uFillTx/>
              </a:rPr>
              <a:t>2018.06-2021.06</a:t>
            </a:r>
            <a:r>
              <a:rPr lang="zh-CN" altLang="en-US" sz="3000" spc="200">
                <a:solidFill>
                  <a:srgbClr val="FDB83E"/>
                </a:solidFill>
                <a:uFillTx/>
              </a:rPr>
              <a:t>短视频用户规模及使用率</a:t>
            </a:r>
          </a:p>
        </p:txBody>
      </p:sp>
    </p:spTree>
    <p:custDataLst>
      <p:tags r:id="rId1"/>
    </p:custData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sz="half" idx="4294967295"/>
            <p:custDataLst>
              <p:tags r:id="rId2"/>
            </p:custDataLst>
          </p:nvPr>
        </p:nvSpPr>
        <p:spPr>
          <a:xfrm>
            <a:off x="1283335" y="3891915"/>
            <a:ext cx="9668510" cy="2650490"/>
          </a:xfrm>
        </p:spPr>
        <p:txBody>
          <a:bodyPr>
            <a:normAutofit/>
          </a:bodyPr>
          <a:lstStyle/>
          <a:p>
            <a:pPr marL="0" indent="0">
              <a:buNone/>
            </a:pPr>
            <a:r>
              <a:rPr lang="zh-CN" altLang="en-US" dirty="0">
                <a:solidFill>
                  <a:schemeClr val="tx1"/>
                </a:solidFill>
                <a:latin typeface="微软雅黑" panose="020B0503020204020204" charset="-122"/>
                <a:ea typeface="微软雅黑" panose="020B0503020204020204" charset="-122"/>
                <a:sym typeface="+mn-ea"/>
              </a:rPr>
              <a:t>越来越多的内容被视频化，原有的文字</a:t>
            </a:r>
            <a:r>
              <a:rPr lang="en-US" altLang="zh-CN" dirty="0">
                <a:solidFill>
                  <a:schemeClr val="tx1"/>
                </a:solidFill>
                <a:latin typeface="微软雅黑" panose="020B0503020204020204" charset="-122"/>
                <a:ea typeface="微软雅黑" panose="020B0503020204020204" charset="-122"/>
                <a:sym typeface="+mn-ea"/>
              </a:rPr>
              <a:t>+</a:t>
            </a:r>
            <a:r>
              <a:rPr lang="zh-CN" altLang="en-US" dirty="0">
                <a:solidFill>
                  <a:schemeClr val="tx1"/>
                </a:solidFill>
                <a:latin typeface="微软雅黑" panose="020B0503020204020204" charset="-122"/>
                <a:ea typeface="微软雅黑" panose="020B0503020204020204" charset="-122"/>
                <a:sym typeface="+mn-ea"/>
              </a:rPr>
              <a:t>图片模式已经满足不了人们的需求，而人们对知识、产品等需求也更希望以视频化形式生动呈现。</a:t>
            </a:r>
          </a:p>
          <a:p>
            <a:pPr marL="0" indent="0">
              <a:buNone/>
            </a:pPr>
            <a:r>
              <a:rPr lang="zh-CN" altLang="zh-CN">
                <a:solidFill>
                  <a:schemeClr val="tx1"/>
                </a:solidFill>
                <a:sym typeface="+mn-ea"/>
              </a:rPr>
              <a:t>几乎全国所有上网用户都在使用抖音</a:t>
            </a:r>
            <a:r>
              <a:rPr lang="zh-CN" altLang="en-US">
                <a:solidFill>
                  <a:schemeClr val="tx1"/>
                </a:solidFill>
                <a:sym typeface="+mn-ea"/>
              </a:rPr>
              <a:t>，在这么庞大的用户海洋里，如果我们有方法能够</a:t>
            </a:r>
            <a:r>
              <a:rPr lang="zh-CN" altLang="en-US" sz="2665" b="1">
                <a:solidFill>
                  <a:srgbClr val="FDB83E"/>
                </a:solidFill>
                <a:sym typeface="+mn-ea"/>
              </a:rPr>
              <a:t>快速找到意向客户</a:t>
            </a:r>
            <a:r>
              <a:rPr lang="zh-CN" altLang="en-US">
                <a:solidFill>
                  <a:schemeClr val="tx1"/>
                </a:solidFill>
                <a:sym typeface="+mn-ea"/>
              </a:rPr>
              <a:t>，那么将对我们的业务收入增长起到重要作用。</a:t>
            </a:r>
          </a:p>
          <a:p>
            <a:pPr marL="0" indent="0">
              <a:lnSpc>
                <a:spcPct val="100000"/>
              </a:lnSpc>
              <a:buNone/>
            </a:pPr>
            <a:endParaRPr lang="zh-CN" altLang="en-US" dirty="0">
              <a:solidFill>
                <a:schemeClr val="tx1"/>
              </a:solidFill>
              <a:latin typeface="微软雅黑" panose="020B0503020204020204" charset="-122"/>
              <a:ea typeface="微软雅黑" panose="020B0503020204020204" charset="-122"/>
              <a:sym typeface="+mn-ea"/>
            </a:endParaRPr>
          </a:p>
          <a:p>
            <a:pPr marL="0" indent="0">
              <a:buNone/>
            </a:pPr>
            <a:endParaRPr lang="zh-CN" altLang="en-US"/>
          </a:p>
        </p:txBody>
      </p:sp>
      <p:grpSp>
        <p:nvGrpSpPr>
          <p:cNvPr id="13" name="组合 12"/>
          <p:cNvGrpSpPr/>
          <p:nvPr/>
        </p:nvGrpSpPr>
        <p:grpSpPr>
          <a:xfrm>
            <a:off x="1282700" y="1424940"/>
            <a:ext cx="2011680" cy="1604010"/>
            <a:chOff x="2140" y="1784"/>
            <a:chExt cx="3168" cy="2526"/>
          </a:xfrm>
        </p:grpSpPr>
        <p:sp>
          <p:nvSpPr>
            <p:cNvPr id="3" name="文本框 2"/>
            <p:cNvSpPr txBox="1"/>
            <p:nvPr/>
          </p:nvSpPr>
          <p:spPr>
            <a:xfrm>
              <a:off x="2140" y="1784"/>
              <a:ext cx="3168" cy="2179"/>
            </a:xfrm>
            <a:prstGeom prst="rect">
              <a:avLst/>
            </a:prstGeom>
            <a:noFill/>
          </p:spPr>
          <p:txBody>
            <a:bodyPr wrap="none" rtlCol="0" anchor="t">
              <a:spAutoFit/>
            </a:bodyPr>
            <a:lstStyle/>
            <a:p>
              <a:r>
                <a:rPr lang="zh-CN" altLang="en-US" sz="4800" b="1">
                  <a:solidFill>
                    <a:schemeClr val="tx1"/>
                  </a:solidFill>
                  <a:sym typeface="+mn-ea"/>
                </a:rPr>
                <a:t>抖音</a:t>
              </a:r>
            </a:p>
            <a:p>
              <a:r>
                <a:rPr lang="zh-CN" altLang="en-US" sz="3600" b="1">
                  <a:solidFill>
                    <a:schemeClr val="tx1"/>
                  </a:solidFill>
                  <a:sym typeface="+mn-ea"/>
                </a:rPr>
                <a:t>何其重要</a:t>
              </a:r>
            </a:p>
          </p:txBody>
        </p:sp>
        <p:sp>
          <p:nvSpPr>
            <p:cNvPr id="12" name="矩形 11"/>
            <p:cNvSpPr/>
            <p:nvPr/>
          </p:nvSpPr>
          <p:spPr>
            <a:xfrm flipV="1">
              <a:off x="2316" y="419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右箭头 13"/>
          <p:cNvSpPr/>
          <p:nvPr/>
        </p:nvSpPr>
        <p:spPr>
          <a:xfrm>
            <a:off x="6958330" y="2448560"/>
            <a:ext cx="633095" cy="526415"/>
          </a:xfrm>
          <a:prstGeom prst="rightArrow">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7886700" y="1221740"/>
            <a:ext cx="2879725" cy="1982470"/>
            <a:chOff x="12420" y="2024"/>
            <a:chExt cx="4535" cy="3122"/>
          </a:xfrm>
        </p:grpSpPr>
        <p:sp>
          <p:nvSpPr>
            <p:cNvPr id="8" name="文本框 7"/>
            <p:cNvSpPr txBox="1"/>
            <p:nvPr/>
          </p:nvSpPr>
          <p:spPr>
            <a:xfrm>
              <a:off x="12440" y="2024"/>
              <a:ext cx="4288" cy="628"/>
            </a:xfrm>
            <a:prstGeom prst="rect">
              <a:avLst/>
            </a:prstGeom>
            <a:noFill/>
          </p:spPr>
          <p:txBody>
            <a:bodyPr wrap="none" rtlCol="0" anchor="t">
              <a:spAutoFit/>
            </a:bodyPr>
            <a:lstStyle/>
            <a:p>
              <a:pPr algn="l"/>
              <a:r>
                <a:rPr lang="zh-CN" altLang="en-US" sz="2000" dirty="0">
                  <a:solidFill>
                    <a:schemeClr val="tx1"/>
                  </a:solidFill>
                  <a:latin typeface="微软雅黑" panose="020B0503020204020204" charset="-122"/>
                  <a:ea typeface="微软雅黑" panose="020B0503020204020204" charset="-122"/>
                  <a:sym typeface="+mn-ea"/>
                </a:rPr>
                <a:t>现在：移动互联网时代</a:t>
              </a:r>
            </a:p>
          </p:txBody>
        </p:sp>
        <p:sp>
          <p:nvSpPr>
            <p:cNvPr id="11" name="文本框 10"/>
            <p:cNvSpPr txBox="1"/>
            <p:nvPr/>
          </p:nvSpPr>
          <p:spPr>
            <a:xfrm>
              <a:off x="12420" y="2670"/>
              <a:ext cx="3168" cy="725"/>
            </a:xfrm>
            <a:prstGeom prst="rect">
              <a:avLst/>
            </a:prstGeom>
            <a:noFill/>
          </p:spPr>
          <p:txBody>
            <a:bodyPr wrap="none" rtlCol="0" anchor="t">
              <a:spAutoFit/>
            </a:bodyPr>
            <a:lstStyle/>
            <a:p>
              <a:r>
                <a:rPr lang="zh-CN" altLang="en-US" sz="2400" b="1" dirty="0">
                  <a:solidFill>
                    <a:schemeClr val="tx1"/>
                  </a:solidFill>
                  <a:latin typeface="微软雅黑" panose="020B0503020204020204" charset="-122"/>
                  <a:ea typeface="微软雅黑" panose="020B0503020204020204" charset="-122"/>
                  <a:sym typeface="+mn-ea"/>
                </a:rPr>
                <a:t>新的超级入口</a:t>
              </a:r>
            </a:p>
          </p:txBody>
        </p:sp>
        <p:grpSp>
          <p:nvGrpSpPr>
            <p:cNvPr id="24" name="组合 23"/>
            <p:cNvGrpSpPr/>
            <p:nvPr/>
          </p:nvGrpSpPr>
          <p:grpSpPr>
            <a:xfrm>
              <a:off x="12582" y="3508"/>
              <a:ext cx="4373" cy="1638"/>
              <a:chOff x="12482" y="2648"/>
              <a:chExt cx="4373" cy="1638"/>
            </a:xfrm>
          </p:grpSpPr>
          <p:sp>
            <p:nvSpPr>
              <p:cNvPr id="10" name="文本框 9"/>
              <p:cNvSpPr txBox="1"/>
              <p:nvPr/>
            </p:nvSpPr>
            <p:spPr>
              <a:xfrm>
                <a:off x="14220" y="2648"/>
                <a:ext cx="2635" cy="1539"/>
              </a:xfrm>
              <a:prstGeom prst="rect">
                <a:avLst/>
              </a:prstGeom>
              <a:noFill/>
            </p:spPr>
            <p:txBody>
              <a:bodyPr wrap="none" rtlCol="0" anchor="t">
                <a:spAutoFit/>
              </a:bodyPr>
              <a:lstStyle/>
              <a:p>
                <a:pPr algn="l">
                  <a:lnSpc>
                    <a:spcPct val="120000"/>
                  </a:lnSpc>
                </a:pPr>
                <a:r>
                  <a:rPr lang="zh-CN" altLang="en-US" sz="3000" b="1" dirty="0">
                    <a:solidFill>
                      <a:schemeClr val="tx1"/>
                    </a:solidFill>
                    <a:latin typeface="微软雅黑" panose="020B0503020204020204" charset="-122"/>
                    <a:ea typeface="微软雅黑" panose="020B0503020204020204" charset="-122"/>
                    <a:sym typeface="+mn-ea"/>
                  </a:rPr>
                  <a:t>抖音</a:t>
                </a:r>
              </a:p>
              <a:p>
                <a:pPr algn="l">
                  <a:lnSpc>
                    <a:spcPct val="120000"/>
                  </a:lnSpc>
                </a:pPr>
                <a:r>
                  <a:rPr lang="zh-CN" altLang="en-US" b="1" dirty="0">
                    <a:solidFill>
                      <a:schemeClr val="tx1"/>
                    </a:solidFill>
                    <a:latin typeface="微软雅黑" panose="020B0503020204020204" charset="-122"/>
                    <a:ea typeface="微软雅黑" panose="020B0503020204020204" charset="-122"/>
                    <a:sym typeface="+mn-ea"/>
                  </a:rPr>
                  <a:t>用户已达</a:t>
                </a:r>
                <a:r>
                  <a:rPr lang="en-US" altLang="zh-CN" b="1" dirty="0">
                    <a:solidFill>
                      <a:schemeClr val="tx1"/>
                    </a:solidFill>
                    <a:latin typeface="微软雅黑" panose="020B0503020204020204" charset="-122"/>
                    <a:ea typeface="微软雅黑" panose="020B0503020204020204" charset="-122"/>
                    <a:sym typeface="+mn-ea"/>
                  </a:rPr>
                  <a:t>8.8</a:t>
                </a:r>
                <a:r>
                  <a:rPr lang="zh-CN" altLang="en-US" b="1" dirty="0">
                    <a:solidFill>
                      <a:schemeClr val="tx1"/>
                    </a:solidFill>
                    <a:latin typeface="微软雅黑" panose="020B0503020204020204" charset="-122"/>
                    <a:ea typeface="微软雅黑" panose="020B0503020204020204" charset="-122"/>
                    <a:sym typeface="+mn-ea"/>
                  </a:rPr>
                  <a:t>亿</a:t>
                </a:r>
              </a:p>
            </p:txBody>
          </p:sp>
          <p:pic>
            <p:nvPicPr>
              <p:cNvPr id="15" name="图片 14" descr="组 39"/>
              <p:cNvPicPr>
                <a:picLocks noChangeAspect="1"/>
              </p:cNvPicPr>
              <p:nvPr/>
            </p:nvPicPr>
            <p:blipFill>
              <a:blip r:embed="rId4"/>
              <a:stretch>
                <a:fillRect/>
              </a:stretch>
            </p:blipFill>
            <p:spPr>
              <a:xfrm>
                <a:off x="12482" y="2793"/>
                <a:ext cx="1493" cy="1493"/>
              </a:xfrm>
              <a:prstGeom prst="rect">
                <a:avLst/>
              </a:prstGeom>
            </p:spPr>
          </p:pic>
        </p:grpSp>
      </p:grpSp>
      <p:grpSp>
        <p:nvGrpSpPr>
          <p:cNvPr id="16" name="组合 15"/>
          <p:cNvGrpSpPr/>
          <p:nvPr/>
        </p:nvGrpSpPr>
        <p:grpSpPr>
          <a:xfrm>
            <a:off x="3776980" y="1221740"/>
            <a:ext cx="3028950" cy="1992630"/>
            <a:chOff x="5948" y="1924"/>
            <a:chExt cx="4770" cy="3138"/>
          </a:xfrm>
        </p:grpSpPr>
        <p:grpSp>
          <p:nvGrpSpPr>
            <p:cNvPr id="27" name="组合 26"/>
            <p:cNvGrpSpPr/>
            <p:nvPr/>
          </p:nvGrpSpPr>
          <p:grpSpPr>
            <a:xfrm>
              <a:off x="5948" y="1924"/>
              <a:ext cx="4771" cy="2984"/>
              <a:chOff x="5948" y="2024"/>
              <a:chExt cx="4771" cy="2984"/>
            </a:xfrm>
          </p:grpSpPr>
          <p:sp>
            <p:nvSpPr>
              <p:cNvPr id="5" name="文本框 4"/>
              <p:cNvSpPr txBox="1"/>
              <p:nvPr/>
            </p:nvSpPr>
            <p:spPr>
              <a:xfrm>
                <a:off x="5948" y="2024"/>
                <a:ext cx="2801" cy="628"/>
              </a:xfrm>
              <a:prstGeom prst="rect">
                <a:avLst/>
              </a:prstGeom>
              <a:noFill/>
            </p:spPr>
            <p:txBody>
              <a:bodyPr wrap="none" rtlCol="0" anchor="t">
                <a:spAutoFit/>
              </a:bodyPr>
              <a:lstStyle/>
              <a:p>
                <a:r>
                  <a:rPr lang="zh-CN" altLang="en-US" sz="2000" dirty="0">
                    <a:latin typeface="微软雅黑" panose="020B0503020204020204" charset="-122"/>
                    <a:ea typeface="微软雅黑" panose="020B0503020204020204" charset="-122"/>
                    <a:sym typeface="+mn-ea"/>
                  </a:rPr>
                  <a:t>过去：</a:t>
                </a:r>
                <a:r>
                  <a:rPr lang="en-US" altLang="zh-CN" sz="2000" dirty="0">
                    <a:latin typeface="微软雅黑" panose="020B0503020204020204" charset="-122"/>
                    <a:ea typeface="微软雅黑" panose="020B0503020204020204" charset="-122"/>
                    <a:sym typeface="+mn-ea"/>
                  </a:rPr>
                  <a:t>PC</a:t>
                </a:r>
                <a:r>
                  <a:rPr lang="zh-CN" altLang="en-US" sz="2000" dirty="0">
                    <a:latin typeface="微软雅黑" panose="020B0503020204020204" charset="-122"/>
                    <a:ea typeface="微软雅黑" panose="020B0503020204020204" charset="-122"/>
                    <a:sym typeface="+mn-ea"/>
                  </a:rPr>
                  <a:t>时代</a:t>
                </a:r>
                <a:endParaRPr lang="zh-CN" altLang="en-US" sz="2000"/>
              </a:p>
            </p:txBody>
          </p:sp>
          <p:sp>
            <p:nvSpPr>
              <p:cNvPr id="6" name="文本框 5"/>
              <p:cNvSpPr txBox="1"/>
              <p:nvPr/>
            </p:nvSpPr>
            <p:spPr>
              <a:xfrm>
                <a:off x="5948" y="2670"/>
                <a:ext cx="4128" cy="725"/>
              </a:xfrm>
              <a:prstGeom prst="rect">
                <a:avLst/>
              </a:prstGeom>
              <a:noFill/>
            </p:spPr>
            <p:txBody>
              <a:bodyPr wrap="none" rtlCol="0" anchor="t">
                <a:spAutoFit/>
              </a:bodyPr>
              <a:lstStyle/>
              <a:p>
                <a:r>
                  <a:rPr lang="zh-CN" altLang="en-US" sz="2400" b="1" dirty="0">
                    <a:latin typeface="微软雅黑" panose="020B0503020204020204" charset="-122"/>
                    <a:ea typeface="微软雅黑" panose="020B0503020204020204" charset="-122"/>
                    <a:sym typeface="+mn-ea"/>
                  </a:rPr>
                  <a:t>互联网的绝对入口</a:t>
                </a:r>
              </a:p>
            </p:txBody>
          </p:sp>
          <p:sp>
            <p:nvSpPr>
              <p:cNvPr id="9" name="文本框 8"/>
              <p:cNvSpPr txBox="1"/>
              <p:nvPr/>
            </p:nvSpPr>
            <p:spPr>
              <a:xfrm>
                <a:off x="7773" y="3847"/>
                <a:ext cx="2946" cy="1161"/>
              </a:xfrm>
              <a:prstGeom prst="rect">
                <a:avLst/>
              </a:prstGeom>
              <a:noFill/>
            </p:spPr>
            <p:txBody>
              <a:bodyPr wrap="none" rtlCol="0" anchor="t">
                <a:spAutoFit/>
              </a:bodyPr>
              <a:lstStyle/>
              <a:p>
                <a:r>
                  <a:rPr lang="zh-CN" altLang="en-US" sz="2400" b="1" dirty="0">
                    <a:latin typeface="微软雅黑" panose="020B0503020204020204" charset="-122"/>
                    <a:ea typeface="微软雅黑" panose="020B0503020204020204" charset="-122"/>
                    <a:sym typeface="+mn-ea"/>
                  </a:rPr>
                  <a:t>搜索引擎</a:t>
                </a:r>
              </a:p>
              <a:p>
                <a:r>
                  <a:rPr lang="zh-CN" altLang="en-US" b="1" dirty="0">
                    <a:latin typeface="微软雅黑" panose="020B0503020204020204" charset="-122"/>
                    <a:ea typeface="微软雅黑" panose="020B0503020204020204" charset="-122"/>
                    <a:sym typeface="+mn-ea"/>
                  </a:rPr>
                  <a:t>百度、</a:t>
                </a:r>
                <a:r>
                  <a:rPr lang="en-US" altLang="zh-CN" b="1" dirty="0">
                    <a:latin typeface="微软雅黑" panose="020B0503020204020204" charset="-122"/>
                    <a:ea typeface="微软雅黑" panose="020B0503020204020204" charset="-122"/>
                    <a:sym typeface="+mn-ea"/>
                  </a:rPr>
                  <a:t>google...</a:t>
                </a:r>
              </a:p>
            </p:txBody>
          </p:sp>
        </p:grpSp>
        <p:pic>
          <p:nvPicPr>
            <p:cNvPr id="7" name="图片 6" descr="组 120"/>
            <p:cNvPicPr>
              <a:picLocks noChangeAspect="1"/>
            </p:cNvPicPr>
            <p:nvPr/>
          </p:nvPicPr>
          <p:blipFill>
            <a:blip r:embed="rId5"/>
            <a:stretch>
              <a:fillRect/>
            </a:stretch>
          </p:blipFill>
          <p:spPr>
            <a:xfrm>
              <a:off x="6117" y="3566"/>
              <a:ext cx="1497" cy="1497"/>
            </a:xfrm>
            <a:prstGeom prst="rect">
              <a:avLst/>
            </a:prstGeom>
          </p:spPr>
        </p:pic>
      </p:grpSp>
    </p:spTree>
    <p:custDataLst>
      <p:tags r:id="rId1"/>
    </p:custData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内容占位符 3"/>
          <p:cNvSpPr>
            <a:spLocks noGrp="1"/>
          </p:cNvSpPr>
          <p:nvPr>
            <p:ph sz="half" idx="4294967295"/>
            <p:custDataLst>
              <p:tags r:id="rId2"/>
            </p:custDataLst>
          </p:nvPr>
        </p:nvSpPr>
        <p:spPr>
          <a:xfrm>
            <a:off x="876300" y="4652010"/>
            <a:ext cx="7705090" cy="1678940"/>
          </a:xfrm>
        </p:spPr>
        <p:txBody>
          <a:bodyPr>
            <a:normAutofit/>
          </a:bodyPr>
          <a:lstStyle/>
          <a:p>
            <a:pPr marL="0" indent="0">
              <a:lnSpc>
                <a:spcPct val="100000"/>
              </a:lnSpc>
              <a:buNone/>
            </a:pPr>
            <a:r>
              <a:rPr lang="zh-CN" altLang="en-US" dirty="0">
                <a:solidFill>
                  <a:schemeClr val="tx1"/>
                </a:solidFill>
                <a:latin typeface="微软雅黑" panose="020B0503020204020204" charset="-122"/>
                <a:ea typeface="微软雅黑" panose="020B0503020204020204" charset="-122"/>
                <a:sym typeface="+mn-ea"/>
              </a:rPr>
              <a:t>抖音搜索正在成为用户获取信息的超级入口</a:t>
            </a:r>
          </a:p>
          <a:p>
            <a:pPr marL="0" indent="0">
              <a:lnSpc>
                <a:spcPct val="100000"/>
              </a:lnSpc>
              <a:buNone/>
            </a:pPr>
            <a:r>
              <a:rPr lang="zh-CN" altLang="en-US" sz="2200" b="1" dirty="0">
                <a:solidFill>
                  <a:srgbClr val="FDB83E"/>
                </a:solidFill>
                <a:latin typeface="微软雅黑" panose="020B0503020204020204" charset="-122"/>
                <a:ea typeface="微软雅黑" panose="020B0503020204020204" charset="-122"/>
                <a:sym typeface="+mn-ea"/>
              </a:rPr>
              <a:t>对企业而言谁获得了抖音搜索更靠前的排名</a:t>
            </a:r>
          </a:p>
          <a:p>
            <a:pPr marL="0" indent="0">
              <a:lnSpc>
                <a:spcPct val="100000"/>
              </a:lnSpc>
              <a:buNone/>
            </a:pPr>
            <a:r>
              <a:rPr lang="zh-CN" altLang="en-US" sz="2200" b="1" dirty="0">
                <a:solidFill>
                  <a:srgbClr val="FDB83E"/>
                </a:solidFill>
                <a:latin typeface="微软雅黑" panose="020B0503020204020204" charset="-122"/>
                <a:ea typeface="微软雅黑" panose="020B0503020204020204" charset="-122"/>
                <a:sym typeface="+mn-ea"/>
              </a:rPr>
              <a:t>谁就能更容易让客户找到你获得更多商机</a:t>
            </a:r>
          </a:p>
        </p:txBody>
      </p:sp>
      <p:sp>
        <p:nvSpPr>
          <p:cNvPr id="3" name="文本框 2"/>
          <p:cNvSpPr txBox="1"/>
          <p:nvPr/>
        </p:nvSpPr>
        <p:spPr>
          <a:xfrm>
            <a:off x="956945" y="3528060"/>
            <a:ext cx="2011680" cy="368300"/>
          </a:xfrm>
          <a:prstGeom prst="rect">
            <a:avLst/>
          </a:prstGeom>
          <a:noFill/>
        </p:spPr>
        <p:txBody>
          <a:bodyPr wrap="none" rtlCol="0" anchor="t">
            <a:spAutoFit/>
          </a:bodyPr>
          <a:lstStyle/>
          <a:p>
            <a:r>
              <a:rPr lang="zh-CN" altLang="en-US" dirty="0">
                <a:latin typeface="微软雅黑" panose="020B0503020204020204" charset="-122"/>
                <a:ea typeface="微软雅黑" panose="020B0503020204020204" charset="-122"/>
                <a:sym typeface="+mn-ea"/>
              </a:rPr>
              <a:t>抖音搜索月活达到</a:t>
            </a:r>
            <a:endParaRPr lang="zh-CN" altLang="en-US"/>
          </a:p>
        </p:txBody>
      </p:sp>
      <p:grpSp>
        <p:nvGrpSpPr>
          <p:cNvPr id="14" name="组合 13"/>
          <p:cNvGrpSpPr/>
          <p:nvPr/>
        </p:nvGrpSpPr>
        <p:grpSpPr>
          <a:xfrm>
            <a:off x="4084320" y="2095500"/>
            <a:ext cx="1932305" cy="1337945"/>
            <a:chOff x="7472" y="3270"/>
            <a:chExt cx="3043" cy="2107"/>
          </a:xfrm>
        </p:grpSpPr>
        <p:sp>
          <p:nvSpPr>
            <p:cNvPr id="8" name="文本框 7"/>
            <p:cNvSpPr txBox="1"/>
            <p:nvPr/>
          </p:nvSpPr>
          <p:spPr>
            <a:xfrm>
              <a:off x="8759" y="3550"/>
              <a:ext cx="1756" cy="1016"/>
            </a:xfrm>
            <a:prstGeom prst="rect">
              <a:avLst/>
            </a:prstGeom>
            <a:noFill/>
          </p:spPr>
          <p:txBody>
            <a:bodyPr wrap="none" rtlCol="0" anchor="t">
              <a:spAutoFit/>
            </a:bodyPr>
            <a:lstStyle/>
            <a:p>
              <a:r>
                <a:rPr lang="zh-CN" altLang="zh-CN" sz="3600" b="1" spc="500" dirty="0">
                  <a:solidFill>
                    <a:schemeClr val="tx1"/>
                  </a:solidFill>
                  <a:uFillTx/>
                  <a:latin typeface="微软雅黑" panose="020B0503020204020204" charset="-122"/>
                  <a:ea typeface="微软雅黑" panose="020B0503020204020204" charset="-122"/>
                  <a:sym typeface="+mn-ea"/>
                </a:rPr>
                <a:t>亿</a:t>
              </a:r>
              <a:r>
                <a:rPr lang="en-US" altLang="zh-CN" sz="3600" b="1" spc="500" dirty="0">
                  <a:solidFill>
                    <a:schemeClr val="tx1"/>
                  </a:solidFill>
                  <a:uFillTx/>
                  <a:latin typeface="微软雅黑" panose="020B0503020204020204" charset="-122"/>
                  <a:ea typeface="微软雅黑" panose="020B0503020204020204" charset="-122"/>
                  <a:sym typeface="+mn-ea"/>
                </a:rPr>
                <a:t>+</a:t>
              </a:r>
              <a:endParaRPr lang="zh-CN" altLang="zh-CN" sz="3600" b="1" spc="500" dirty="0">
                <a:solidFill>
                  <a:schemeClr val="tx1"/>
                </a:solidFill>
                <a:uFillTx/>
                <a:latin typeface="微软雅黑" panose="020B0503020204020204" charset="-122"/>
                <a:ea typeface="微软雅黑" panose="020B0503020204020204" charset="-122"/>
                <a:sym typeface="+mn-ea"/>
              </a:endParaRPr>
            </a:p>
          </p:txBody>
        </p:sp>
        <p:sp>
          <p:nvSpPr>
            <p:cNvPr id="10" name="文本框 9"/>
            <p:cNvSpPr txBox="1"/>
            <p:nvPr/>
          </p:nvSpPr>
          <p:spPr>
            <a:xfrm>
              <a:off x="7472" y="3270"/>
              <a:ext cx="1387" cy="2107"/>
            </a:xfrm>
            <a:prstGeom prst="rect">
              <a:avLst/>
            </a:prstGeom>
            <a:noFill/>
          </p:spPr>
          <p:txBody>
            <a:bodyPr wrap="none" rtlCol="0" anchor="t">
              <a:spAutoFit/>
            </a:bodyPr>
            <a:lstStyle/>
            <a:p>
              <a:r>
                <a:rPr lang="en-US" altLang="zh-CN" sz="8100" b="1" spc="500" dirty="0">
                  <a:uFillTx/>
                  <a:latin typeface="微软雅黑" panose="020B0503020204020204" charset="-122"/>
                  <a:ea typeface="微软雅黑" panose="020B0503020204020204" charset="-122"/>
                  <a:sym typeface="+mn-ea"/>
                </a:rPr>
                <a:t>4</a:t>
              </a:r>
            </a:p>
          </p:txBody>
        </p:sp>
      </p:grpSp>
      <p:grpSp>
        <p:nvGrpSpPr>
          <p:cNvPr id="13" name="组合 12"/>
          <p:cNvGrpSpPr/>
          <p:nvPr/>
        </p:nvGrpSpPr>
        <p:grpSpPr>
          <a:xfrm>
            <a:off x="956945" y="2095500"/>
            <a:ext cx="1471930" cy="1337945"/>
            <a:chOff x="1800" y="3270"/>
            <a:chExt cx="2318" cy="2107"/>
          </a:xfrm>
        </p:grpSpPr>
        <p:sp>
          <p:nvSpPr>
            <p:cNvPr id="5" name="文本框 4"/>
            <p:cNvSpPr txBox="1"/>
            <p:nvPr/>
          </p:nvSpPr>
          <p:spPr>
            <a:xfrm>
              <a:off x="3010" y="3550"/>
              <a:ext cx="1108" cy="1016"/>
            </a:xfrm>
            <a:prstGeom prst="rect">
              <a:avLst/>
            </a:prstGeom>
            <a:noFill/>
          </p:spPr>
          <p:txBody>
            <a:bodyPr wrap="none" rtlCol="0" anchor="t">
              <a:spAutoFit/>
            </a:bodyPr>
            <a:lstStyle/>
            <a:p>
              <a:r>
                <a:rPr lang="zh-CN" altLang="en-US" sz="3600" b="1" spc="500" dirty="0">
                  <a:solidFill>
                    <a:schemeClr val="tx1"/>
                  </a:solidFill>
                  <a:uFillTx/>
                  <a:latin typeface="微软雅黑" panose="020B0503020204020204" charset="-122"/>
                  <a:ea typeface="微软雅黑" panose="020B0503020204020204" charset="-122"/>
                  <a:sym typeface="+mn-ea"/>
                </a:rPr>
                <a:t>亿</a:t>
              </a:r>
            </a:p>
          </p:txBody>
        </p:sp>
        <p:sp>
          <p:nvSpPr>
            <p:cNvPr id="11" name="文本框 10"/>
            <p:cNvSpPr txBox="1"/>
            <p:nvPr/>
          </p:nvSpPr>
          <p:spPr>
            <a:xfrm>
              <a:off x="1800" y="3270"/>
              <a:ext cx="1387" cy="2107"/>
            </a:xfrm>
            <a:prstGeom prst="rect">
              <a:avLst/>
            </a:prstGeom>
            <a:noFill/>
          </p:spPr>
          <p:txBody>
            <a:bodyPr wrap="none" rtlCol="0" anchor="t">
              <a:spAutoFit/>
            </a:bodyPr>
            <a:lstStyle/>
            <a:p>
              <a:r>
                <a:rPr lang="en-US" altLang="zh-CN" sz="8100" b="1" spc="500" dirty="0">
                  <a:uFillTx/>
                  <a:latin typeface="微软雅黑" panose="020B0503020204020204" charset="-122"/>
                  <a:ea typeface="微软雅黑" panose="020B0503020204020204" charset="-122"/>
                  <a:sym typeface="+mn-ea"/>
                </a:rPr>
                <a:t>6</a:t>
              </a:r>
            </a:p>
          </p:txBody>
        </p:sp>
      </p:grpSp>
      <p:cxnSp>
        <p:nvCxnSpPr>
          <p:cNvPr id="12" name="直接连接符 11"/>
          <p:cNvCxnSpPr/>
          <p:nvPr/>
        </p:nvCxnSpPr>
        <p:spPr>
          <a:xfrm>
            <a:off x="3509010" y="2240280"/>
            <a:ext cx="0" cy="1879600"/>
          </a:xfrm>
          <a:prstGeom prst="line">
            <a:avLst/>
          </a:prstGeom>
          <a:ln w="31750">
            <a:solidFill>
              <a:srgbClr val="FDB83E"/>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855345" y="793750"/>
            <a:ext cx="5618480" cy="825500"/>
            <a:chOff x="1347" y="1250"/>
            <a:chExt cx="8848" cy="1300"/>
          </a:xfrm>
        </p:grpSpPr>
        <p:sp>
          <p:nvSpPr>
            <p:cNvPr id="9" name="文本框 8"/>
            <p:cNvSpPr txBox="1"/>
            <p:nvPr/>
          </p:nvSpPr>
          <p:spPr>
            <a:xfrm>
              <a:off x="1347" y="1250"/>
              <a:ext cx="8848" cy="1016"/>
            </a:xfrm>
            <a:prstGeom prst="rect">
              <a:avLst/>
            </a:prstGeom>
            <a:noFill/>
          </p:spPr>
          <p:txBody>
            <a:bodyPr wrap="none" rtlCol="0" anchor="t">
              <a:spAutoFit/>
            </a:bodyPr>
            <a:lstStyle/>
            <a:p>
              <a:r>
                <a:rPr lang="zh-CN" altLang="en-US" sz="3600" b="1">
                  <a:sym typeface="+mn-ea"/>
                </a:rPr>
                <a:t>抖音搜索排名</a:t>
              </a:r>
              <a:r>
                <a:rPr lang="en-US" altLang="zh-CN" sz="3600" b="1">
                  <a:sym typeface="+mn-ea"/>
                </a:rPr>
                <a:t> - </a:t>
              </a:r>
              <a:r>
                <a:rPr lang="zh-CN" altLang="en-US" sz="3600" b="1">
                  <a:sym typeface="+mn-ea"/>
                </a:rPr>
                <a:t>客户的入口</a:t>
              </a:r>
              <a:endParaRPr lang="zh-CN" altLang="en-US" sz="3600" b="1"/>
            </a:p>
          </p:txBody>
        </p:sp>
        <p:sp>
          <p:nvSpPr>
            <p:cNvPr id="15" name="矩形 14"/>
            <p:cNvSpPr/>
            <p:nvPr/>
          </p:nvSpPr>
          <p:spPr>
            <a:xfrm flipV="1">
              <a:off x="1507"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032250" y="3269615"/>
            <a:ext cx="1935480" cy="819150"/>
            <a:chOff x="7050" y="5379"/>
            <a:chExt cx="3048" cy="1290"/>
          </a:xfrm>
        </p:grpSpPr>
        <p:sp>
          <p:nvSpPr>
            <p:cNvPr id="20" name="圆角矩形 19"/>
            <p:cNvSpPr/>
            <p:nvPr/>
          </p:nvSpPr>
          <p:spPr>
            <a:xfrm>
              <a:off x="7318" y="6132"/>
              <a:ext cx="2525" cy="52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050" y="5379"/>
              <a:ext cx="3048" cy="710"/>
            </a:xfrm>
            <a:prstGeom prst="rect">
              <a:avLst/>
            </a:prstGeom>
            <a:noFill/>
          </p:spPr>
          <p:txBody>
            <a:bodyPr wrap="none" rtlCol="0" anchor="t">
              <a:spAutoFit/>
            </a:bodyPr>
            <a:lstStyle/>
            <a:p>
              <a:pPr algn="ctr">
                <a:lnSpc>
                  <a:spcPct val="130000"/>
                </a:lnSpc>
              </a:pPr>
              <a:r>
                <a:rPr lang="zh-CN" altLang="en-US" dirty="0">
                  <a:latin typeface="微软雅黑" panose="020B0503020204020204" charset="-122"/>
                  <a:ea typeface="微软雅黑" panose="020B0503020204020204" charset="-122"/>
                  <a:sym typeface="+mn-ea"/>
                </a:rPr>
                <a:t>日搜索量超过</a:t>
              </a:r>
              <a:r>
                <a:rPr lang="en-US" altLang="zh-CN" dirty="0">
                  <a:latin typeface="微软雅黑" panose="020B0503020204020204" charset="-122"/>
                  <a:ea typeface="微软雅黑" panose="020B0503020204020204" charset="-122"/>
                  <a:sym typeface="+mn-ea"/>
                </a:rPr>
                <a:t>(</a:t>
              </a:r>
              <a:r>
                <a:rPr lang="zh-CN" altLang="en-US" dirty="0">
                  <a:latin typeface="微软雅黑" panose="020B0503020204020204" charset="-122"/>
                  <a:ea typeface="微软雅黑" panose="020B0503020204020204" charset="-122"/>
                  <a:sym typeface="+mn-ea"/>
                </a:rPr>
                <a:t>次</a:t>
              </a:r>
              <a:r>
                <a:rPr lang="en-US" altLang="zh-CN" dirty="0">
                  <a:latin typeface="微软雅黑" panose="020B0503020204020204" charset="-122"/>
                  <a:ea typeface="微软雅黑" panose="020B0503020204020204" charset="-122"/>
                  <a:sym typeface="+mn-ea"/>
                </a:rPr>
                <a:t>)</a:t>
              </a:r>
            </a:p>
          </p:txBody>
        </p:sp>
        <p:sp>
          <p:nvSpPr>
            <p:cNvPr id="16" name="文本框 15"/>
            <p:cNvSpPr txBox="1"/>
            <p:nvPr/>
          </p:nvSpPr>
          <p:spPr>
            <a:xfrm>
              <a:off x="7356" y="6089"/>
              <a:ext cx="2499" cy="580"/>
            </a:xfrm>
            <a:prstGeom prst="rect">
              <a:avLst/>
            </a:prstGeom>
            <a:noFill/>
          </p:spPr>
          <p:txBody>
            <a:bodyPr wrap="none" rtlCol="0" anchor="t">
              <a:spAutoFit/>
            </a:bodyPr>
            <a:lstStyle/>
            <a:p>
              <a:r>
                <a:rPr lang="zh-CN" altLang="en-US" dirty="0">
                  <a:solidFill>
                    <a:schemeClr val="bg1"/>
                  </a:solidFill>
                  <a:latin typeface="微软雅黑" panose="020B0503020204020204" charset="-122"/>
                  <a:ea typeface="微软雅黑" panose="020B0503020204020204" charset="-122"/>
                  <a:sym typeface="+mn-ea"/>
                </a:rPr>
                <a:t>超过</a:t>
              </a:r>
              <a:r>
                <a:rPr lang="en-US" altLang="zh-CN" dirty="0">
                  <a:solidFill>
                    <a:schemeClr val="bg1"/>
                  </a:solidFill>
                  <a:latin typeface="微软雅黑" panose="020B0503020204020204" charset="-122"/>
                  <a:ea typeface="微软雅黑" panose="020B0503020204020204" charset="-122"/>
                  <a:sym typeface="+mn-ea"/>
                </a:rPr>
                <a:t>pc</a:t>
              </a:r>
              <a:r>
                <a:rPr lang="zh-CN" altLang="en-US" dirty="0">
                  <a:solidFill>
                    <a:schemeClr val="bg1"/>
                  </a:solidFill>
                  <a:latin typeface="微软雅黑" panose="020B0503020204020204" charset="-122"/>
                  <a:ea typeface="微软雅黑" panose="020B0503020204020204" charset="-122"/>
                  <a:sym typeface="+mn-ea"/>
                </a:rPr>
                <a:t>端引擎</a:t>
              </a:r>
            </a:p>
          </p:txBody>
        </p:sp>
      </p:grpSp>
      <p:pic>
        <p:nvPicPr>
          <p:cNvPr id="25" name="图片 24" descr="Target audience _Monochromatic"/>
          <p:cNvPicPr>
            <a:picLocks noChangeAspect="1"/>
          </p:cNvPicPr>
          <p:nvPr/>
        </p:nvPicPr>
        <p:blipFill>
          <a:blip r:embed="rId4"/>
          <a:stretch>
            <a:fillRect/>
          </a:stretch>
        </p:blipFill>
        <p:spPr>
          <a:xfrm>
            <a:off x="6790690" y="1456055"/>
            <a:ext cx="5172075" cy="4439920"/>
          </a:xfrm>
          <a:prstGeom prst="rect">
            <a:avLst/>
          </a:prstGeom>
        </p:spPr>
      </p:pic>
    </p:spTree>
    <p:custDataLst>
      <p:tags r:id="rId1"/>
    </p:custData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290060" y="1910080"/>
            <a:ext cx="3611880" cy="3037840"/>
            <a:chOff x="7241" y="-491"/>
            <a:chExt cx="5688" cy="4784"/>
          </a:xfrm>
        </p:grpSpPr>
        <p:grpSp>
          <p:nvGrpSpPr>
            <p:cNvPr id="26" name="组合 25"/>
            <p:cNvGrpSpPr/>
            <p:nvPr/>
          </p:nvGrpSpPr>
          <p:grpSpPr>
            <a:xfrm>
              <a:off x="7241" y="2453"/>
              <a:ext cx="5688" cy="1840"/>
              <a:chOff x="90" y="1350"/>
              <a:chExt cx="5688" cy="1840"/>
            </a:xfrm>
          </p:grpSpPr>
          <p:sp>
            <p:nvSpPr>
              <p:cNvPr id="9" name="文本框 8"/>
              <p:cNvSpPr txBox="1"/>
              <p:nvPr/>
            </p:nvSpPr>
            <p:spPr>
              <a:xfrm>
                <a:off x="90" y="1350"/>
                <a:ext cx="5688" cy="1598"/>
              </a:xfrm>
              <a:prstGeom prst="rect">
                <a:avLst/>
              </a:prstGeom>
              <a:noFill/>
            </p:spPr>
            <p:txBody>
              <a:bodyPr wrap="none" rtlCol="0" anchor="t">
                <a:spAutoFit/>
              </a:bodyPr>
              <a:lstStyle/>
              <a:p>
                <a:pPr algn="ctr"/>
                <a:r>
                  <a:rPr lang="zh-CN" altLang="en-US" sz="3000" b="1">
                    <a:sym typeface="+mn-ea"/>
                  </a:rPr>
                  <a:t>抖音排名是</a:t>
                </a:r>
              </a:p>
              <a:p>
                <a:pPr algn="ctr"/>
                <a:r>
                  <a:rPr lang="zh-CN" altLang="en-US" sz="3000" b="1">
                    <a:sym typeface="+mn-ea"/>
                  </a:rPr>
                  <a:t>非常优秀的推广方式</a:t>
                </a:r>
                <a:endParaRPr lang="zh-CN" altLang="en-US" sz="3000" b="1"/>
              </a:p>
            </p:txBody>
          </p:sp>
          <p:sp>
            <p:nvSpPr>
              <p:cNvPr id="3" name="矩形 2"/>
              <p:cNvSpPr/>
              <p:nvPr/>
            </p:nvSpPr>
            <p:spPr>
              <a:xfrm flipV="1">
                <a:off x="1507" y="307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descr="组 39"/>
            <p:cNvPicPr>
              <a:picLocks noChangeAspect="1"/>
            </p:cNvPicPr>
            <p:nvPr/>
          </p:nvPicPr>
          <p:blipFill>
            <a:blip r:embed="rId3"/>
            <a:stretch>
              <a:fillRect/>
            </a:stretch>
          </p:blipFill>
          <p:spPr>
            <a:xfrm>
              <a:off x="8794" y="-491"/>
              <a:ext cx="2583" cy="2583"/>
            </a:xfrm>
            <a:prstGeom prst="rect">
              <a:avLst/>
            </a:prstGeom>
          </p:spPr>
        </p:pic>
      </p:grpSp>
      <p:grpSp>
        <p:nvGrpSpPr>
          <p:cNvPr id="19" name="组合 18"/>
          <p:cNvGrpSpPr/>
          <p:nvPr/>
        </p:nvGrpSpPr>
        <p:grpSpPr>
          <a:xfrm>
            <a:off x="580390" y="2051050"/>
            <a:ext cx="2697480" cy="2755900"/>
            <a:chOff x="-666" y="3888"/>
            <a:chExt cx="4248" cy="4340"/>
          </a:xfrm>
        </p:grpSpPr>
        <p:sp>
          <p:nvSpPr>
            <p:cNvPr id="10" name="文本框 9"/>
            <p:cNvSpPr txBox="1"/>
            <p:nvPr/>
          </p:nvSpPr>
          <p:spPr>
            <a:xfrm>
              <a:off x="-666" y="6776"/>
              <a:ext cx="4248" cy="1452"/>
            </a:xfrm>
            <a:prstGeom prst="rect">
              <a:avLst/>
            </a:prstGeom>
            <a:noFill/>
          </p:spPr>
          <p:txBody>
            <a:bodyPr wrap="none" rtlCol="0" anchor="t">
              <a:spAutoFit/>
            </a:bodyPr>
            <a:lstStyle/>
            <a:p>
              <a:pPr algn="r">
                <a:buNone/>
              </a:pPr>
              <a:r>
                <a:rPr lang="zh-CN" altLang="en-US">
                  <a:solidFill>
                    <a:srgbClr val="404040"/>
                  </a:solidFill>
                  <a:sym typeface="+mn-ea"/>
                </a:rPr>
                <a:t>全民皆抖音</a:t>
              </a:r>
            </a:p>
            <a:p>
              <a:pPr algn="r">
                <a:buNone/>
              </a:pPr>
              <a:r>
                <a:rPr lang="zh-CN" altLang="en-US">
                  <a:solidFill>
                    <a:srgbClr val="404040"/>
                  </a:solidFill>
                  <a:sym typeface="+mn-ea"/>
                </a:rPr>
                <a:t>你所有的客户都在抖音上</a:t>
              </a:r>
            </a:p>
            <a:p>
              <a:pPr algn="r">
                <a:buNone/>
              </a:pPr>
              <a:r>
                <a:rPr lang="en-US" altLang="zh-CN">
                  <a:solidFill>
                    <a:srgbClr val="404040"/>
                  </a:solidFill>
                  <a:sym typeface="+mn-ea"/>
                </a:rPr>
                <a:t>8</a:t>
              </a:r>
              <a:r>
                <a:rPr lang="zh-CN" altLang="en-US">
                  <a:solidFill>
                    <a:srgbClr val="404040"/>
                  </a:solidFill>
                  <a:sym typeface="+mn-ea"/>
                </a:rPr>
                <a:t>亿海量用户</a:t>
              </a:r>
              <a:endParaRPr lang="zh-CN" altLang="en-US"/>
            </a:p>
          </p:txBody>
        </p:sp>
        <p:sp>
          <p:nvSpPr>
            <p:cNvPr id="11" name="文本框 10"/>
            <p:cNvSpPr txBox="1"/>
            <p:nvPr/>
          </p:nvSpPr>
          <p:spPr>
            <a:xfrm>
              <a:off x="-626" y="5681"/>
              <a:ext cx="4208" cy="822"/>
            </a:xfrm>
            <a:prstGeom prst="rect">
              <a:avLst/>
            </a:prstGeom>
            <a:noFill/>
          </p:spPr>
          <p:txBody>
            <a:bodyPr wrap="none" rtlCol="0" anchor="t">
              <a:spAutoFit/>
            </a:bodyPr>
            <a:lstStyle/>
            <a:p>
              <a:pPr algn="r"/>
              <a:r>
                <a:rPr lang="zh-CN" altLang="en-US" sz="2800" b="1">
                  <a:solidFill>
                    <a:schemeClr val="tx1"/>
                  </a:solidFill>
                  <a:sym typeface="+mn-ea"/>
                </a:rPr>
                <a:t>广告受众群体大</a:t>
              </a:r>
            </a:p>
          </p:txBody>
        </p:sp>
        <p:pic>
          <p:nvPicPr>
            <p:cNvPr id="20" name="图片 19" descr="3791146"/>
            <p:cNvPicPr>
              <a:picLocks noChangeAspect="1"/>
            </p:cNvPicPr>
            <p:nvPr/>
          </p:nvPicPr>
          <p:blipFill>
            <a:blip r:embed="rId4"/>
            <a:stretch>
              <a:fillRect/>
            </a:stretch>
          </p:blipFill>
          <p:spPr>
            <a:xfrm>
              <a:off x="1946" y="3888"/>
              <a:ext cx="1636" cy="1636"/>
            </a:xfrm>
            <a:prstGeom prst="rect">
              <a:avLst/>
            </a:prstGeom>
          </p:spPr>
        </p:pic>
      </p:grpSp>
      <p:grpSp>
        <p:nvGrpSpPr>
          <p:cNvPr id="24" name="组合 23"/>
          <p:cNvGrpSpPr/>
          <p:nvPr/>
        </p:nvGrpSpPr>
        <p:grpSpPr>
          <a:xfrm>
            <a:off x="8932545" y="3152775"/>
            <a:ext cx="2468880" cy="1894205"/>
            <a:chOff x="15956" y="5681"/>
            <a:chExt cx="3888" cy="2983"/>
          </a:xfrm>
        </p:grpSpPr>
        <p:sp>
          <p:nvSpPr>
            <p:cNvPr id="12" name="文本框 11"/>
            <p:cNvSpPr txBox="1"/>
            <p:nvPr/>
          </p:nvSpPr>
          <p:spPr>
            <a:xfrm>
              <a:off x="15956" y="5681"/>
              <a:ext cx="3648" cy="822"/>
            </a:xfrm>
            <a:prstGeom prst="rect">
              <a:avLst/>
            </a:prstGeom>
            <a:noFill/>
          </p:spPr>
          <p:txBody>
            <a:bodyPr wrap="none" rtlCol="0" anchor="t">
              <a:spAutoFit/>
            </a:bodyPr>
            <a:lstStyle/>
            <a:p>
              <a:pPr algn="l"/>
              <a:r>
                <a:rPr lang="zh-CN" altLang="en-US" sz="2800" b="1">
                  <a:solidFill>
                    <a:schemeClr val="tx1"/>
                  </a:solidFill>
                  <a:sym typeface="+mn-ea"/>
                </a:rPr>
                <a:t>广告针对性强</a:t>
              </a:r>
            </a:p>
          </p:txBody>
        </p:sp>
        <p:sp>
          <p:nvSpPr>
            <p:cNvPr id="16" name="文本框 15"/>
            <p:cNvSpPr txBox="1"/>
            <p:nvPr/>
          </p:nvSpPr>
          <p:spPr>
            <a:xfrm>
              <a:off x="15956" y="6776"/>
              <a:ext cx="3888" cy="1888"/>
            </a:xfrm>
            <a:prstGeom prst="rect">
              <a:avLst/>
            </a:prstGeom>
            <a:noFill/>
          </p:spPr>
          <p:txBody>
            <a:bodyPr wrap="none" rtlCol="0" anchor="t">
              <a:spAutoFit/>
            </a:bodyPr>
            <a:lstStyle/>
            <a:p>
              <a:pPr algn="l">
                <a:buNone/>
              </a:pPr>
              <a:r>
                <a:rPr lang="zh-CN" altLang="en-US">
                  <a:solidFill>
                    <a:srgbClr val="404040"/>
                  </a:solidFill>
                  <a:sym typeface="+mn-ea"/>
                </a:rPr>
                <a:t>客户主动发起搜索动作</a:t>
              </a:r>
            </a:p>
            <a:p>
              <a:pPr algn="l">
                <a:buNone/>
              </a:pPr>
              <a:r>
                <a:rPr lang="zh-CN" altLang="en-US">
                  <a:solidFill>
                    <a:srgbClr val="404040"/>
                  </a:solidFill>
                  <a:sym typeface="+mn-ea"/>
                </a:rPr>
                <a:t>主动输入关键词</a:t>
              </a:r>
            </a:p>
            <a:p>
              <a:pPr algn="l">
                <a:buNone/>
              </a:pPr>
              <a:r>
                <a:rPr lang="zh-CN" altLang="en-US">
                  <a:solidFill>
                    <a:srgbClr val="404040"/>
                  </a:solidFill>
                  <a:sym typeface="+mn-ea"/>
                </a:rPr>
                <a:t>而非被动接收信息</a:t>
              </a:r>
            </a:p>
            <a:p>
              <a:pPr algn="l">
                <a:buNone/>
              </a:pPr>
              <a:r>
                <a:rPr lang="zh-CN" altLang="en-US">
                  <a:solidFill>
                    <a:srgbClr val="404040"/>
                  </a:solidFill>
                  <a:sym typeface="+mn-ea"/>
                </a:rPr>
                <a:t>需求意向非常强</a:t>
              </a:r>
              <a:endParaRPr lang="zh-CN" altLang="en-US"/>
            </a:p>
          </p:txBody>
        </p:sp>
      </p:grpSp>
      <p:sp>
        <p:nvSpPr>
          <p:cNvPr id="30" name="双大括号 29"/>
          <p:cNvSpPr/>
          <p:nvPr/>
        </p:nvSpPr>
        <p:spPr>
          <a:xfrm>
            <a:off x="3680143" y="1562100"/>
            <a:ext cx="4831715" cy="3733800"/>
          </a:xfrm>
          <a:prstGeom prst="bracePair">
            <a:avLst/>
          </a:prstGeom>
          <a:ln w="88900">
            <a:solidFill>
              <a:srgbClr val="FFC000"/>
            </a:solidFill>
            <a:bevel/>
            <a:headEnd type="triangle"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32" name="图片 31" descr="3093792"/>
          <p:cNvPicPr>
            <a:picLocks noChangeAspect="1"/>
          </p:cNvPicPr>
          <p:nvPr/>
        </p:nvPicPr>
        <p:blipFill>
          <a:blip r:embed="rId5"/>
          <a:stretch>
            <a:fillRect/>
          </a:stretch>
        </p:blipFill>
        <p:spPr>
          <a:xfrm>
            <a:off x="8928735" y="1789430"/>
            <a:ext cx="1184275" cy="1184275"/>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855345" y="692150"/>
            <a:ext cx="7294880" cy="825500"/>
            <a:chOff x="1347" y="1250"/>
            <a:chExt cx="11488" cy="1300"/>
          </a:xfrm>
        </p:grpSpPr>
        <p:sp>
          <p:nvSpPr>
            <p:cNvPr id="9" name="文本框 8"/>
            <p:cNvSpPr txBox="1"/>
            <p:nvPr/>
          </p:nvSpPr>
          <p:spPr>
            <a:xfrm>
              <a:off x="1347" y="1250"/>
              <a:ext cx="11488" cy="1016"/>
            </a:xfrm>
            <a:prstGeom prst="rect">
              <a:avLst/>
            </a:prstGeom>
            <a:noFill/>
          </p:spPr>
          <p:txBody>
            <a:bodyPr wrap="none" rtlCol="0" anchor="t">
              <a:spAutoFit/>
            </a:bodyPr>
            <a:lstStyle/>
            <a:p>
              <a:pPr algn="l"/>
              <a:r>
                <a:rPr sz="3600" b="1">
                  <a:sym typeface="+mn-ea"/>
                </a:rPr>
                <a:t>抖音推广</a:t>
              </a:r>
              <a:r>
                <a:rPr lang="en-US" sz="3600" b="1">
                  <a:sym typeface="+mn-ea"/>
                </a:rPr>
                <a:t> </a:t>
              </a:r>
              <a:r>
                <a:rPr sz="3600" b="1">
                  <a:sym typeface="+mn-ea"/>
                </a:rPr>
                <a:t>—</a:t>
              </a:r>
              <a:r>
                <a:rPr lang="en-US" sz="3600" b="1">
                  <a:sym typeface="+mn-ea"/>
                </a:rPr>
                <a:t> </a:t>
              </a:r>
              <a:r>
                <a:rPr sz="3600" b="1">
                  <a:sym typeface="+mn-ea"/>
                </a:rPr>
                <a:t>越来越多的企业在加入</a:t>
              </a:r>
            </a:p>
          </p:txBody>
        </p:sp>
        <p:sp>
          <p:nvSpPr>
            <p:cNvPr id="15" name="矩形 14"/>
            <p:cNvSpPr/>
            <p:nvPr/>
          </p:nvSpPr>
          <p:spPr>
            <a:xfrm flipV="1">
              <a:off x="1507"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842645" y="2220595"/>
            <a:ext cx="5817870" cy="953135"/>
            <a:chOff x="1409" y="3432"/>
            <a:chExt cx="9162" cy="1501"/>
          </a:xfrm>
        </p:grpSpPr>
        <p:sp>
          <p:nvSpPr>
            <p:cNvPr id="6" name="文本框 5"/>
            <p:cNvSpPr txBox="1"/>
            <p:nvPr/>
          </p:nvSpPr>
          <p:spPr>
            <a:xfrm>
              <a:off x="1409" y="3945"/>
              <a:ext cx="4448" cy="531"/>
            </a:xfrm>
            <a:prstGeom prst="rect">
              <a:avLst/>
            </a:prstGeom>
            <a:noFill/>
          </p:spPr>
          <p:txBody>
            <a:bodyPr wrap="none" rtlCol="0" anchor="t">
              <a:spAutoFit/>
            </a:bodyPr>
            <a:lstStyle/>
            <a:p>
              <a:pPr algn="l"/>
              <a:r>
                <a:rPr lang="zh-CN" altLang="en-US" sz="1600" dirty="0">
                  <a:latin typeface="微软雅黑" panose="020B0503020204020204" charset="-122"/>
                  <a:ea typeface="微软雅黑" panose="020B0503020204020204" charset="-122"/>
                  <a:sym typeface="+mn-ea"/>
                </a:rPr>
                <a:t>目前各类企业号入驻量现已达</a:t>
              </a:r>
            </a:p>
          </p:txBody>
        </p:sp>
        <p:grpSp>
          <p:nvGrpSpPr>
            <p:cNvPr id="13" name="组合 12"/>
            <p:cNvGrpSpPr/>
            <p:nvPr/>
          </p:nvGrpSpPr>
          <p:grpSpPr>
            <a:xfrm>
              <a:off x="5847" y="3432"/>
              <a:ext cx="4724" cy="1501"/>
              <a:chOff x="6400" y="2732"/>
              <a:chExt cx="4724" cy="1501"/>
            </a:xfrm>
          </p:grpSpPr>
          <p:sp>
            <p:nvSpPr>
              <p:cNvPr id="7" name="文本框 6"/>
              <p:cNvSpPr txBox="1"/>
              <p:nvPr/>
            </p:nvSpPr>
            <p:spPr>
              <a:xfrm>
                <a:off x="9436" y="2843"/>
                <a:ext cx="1688" cy="871"/>
              </a:xfrm>
              <a:prstGeom prst="rect">
                <a:avLst/>
              </a:prstGeom>
              <a:noFill/>
            </p:spPr>
            <p:txBody>
              <a:bodyPr wrap="none" rtlCol="0" anchor="t">
                <a:spAutoFit/>
              </a:bodyPr>
              <a:lstStyle/>
              <a:p>
                <a:r>
                  <a:rPr lang="zh-CN" altLang="en-US" sz="3000" b="1" spc="500" dirty="0">
                    <a:solidFill>
                      <a:schemeClr val="tx1"/>
                    </a:solidFill>
                    <a:uFillTx/>
                    <a:latin typeface="微软雅黑" panose="020B0503020204020204" charset="-122"/>
                    <a:ea typeface="微软雅黑" panose="020B0503020204020204" charset="-122"/>
                    <a:sym typeface="+mn-ea"/>
                  </a:rPr>
                  <a:t>万家</a:t>
                </a:r>
              </a:p>
            </p:txBody>
          </p:sp>
          <p:sp>
            <p:nvSpPr>
              <p:cNvPr id="11" name="文本框 10"/>
              <p:cNvSpPr txBox="1"/>
              <p:nvPr/>
            </p:nvSpPr>
            <p:spPr>
              <a:xfrm>
                <a:off x="6400" y="2732"/>
                <a:ext cx="3214" cy="1501"/>
              </a:xfrm>
              <a:prstGeom prst="rect">
                <a:avLst/>
              </a:prstGeom>
              <a:noFill/>
            </p:spPr>
            <p:txBody>
              <a:bodyPr wrap="none" rtlCol="0" anchor="t">
                <a:spAutoFit/>
              </a:bodyPr>
              <a:lstStyle/>
              <a:p>
                <a:r>
                  <a:rPr lang="en-US" altLang="zh-CN" sz="5600" b="1" dirty="0">
                    <a:solidFill>
                      <a:schemeClr val="tx1"/>
                    </a:solidFill>
                    <a:uFillTx/>
                    <a:latin typeface="微软雅黑" panose="020B0503020204020204" charset="-122"/>
                    <a:ea typeface="微软雅黑" panose="020B0503020204020204" charset="-122"/>
                    <a:sym typeface="+mn-ea"/>
                  </a:rPr>
                  <a:t>800+</a:t>
                </a:r>
              </a:p>
            </p:txBody>
          </p:sp>
        </p:grpSp>
      </p:grpSp>
      <p:sp>
        <p:nvSpPr>
          <p:cNvPr id="8" name="文本框 7"/>
          <p:cNvSpPr txBox="1"/>
          <p:nvPr/>
        </p:nvSpPr>
        <p:spPr>
          <a:xfrm>
            <a:off x="842645" y="1842770"/>
            <a:ext cx="7294880" cy="337185"/>
          </a:xfrm>
          <a:prstGeom prst="rect">
            <a:avLst/>
          </a:prstGeom>
          <a:noFill/>
        </p:spPr>
        <p:txBody>
          <a:bodyPr wrap="none" rtlCol="0" anchor="t">
            <a:spAutoFit/>
          </a:bodyPr>
          <a:lstStyle/>
          <a:p>
            <a:pPr marL="0" indent="0">
              <a:buNone/>
            </a:pPr>
            <a:r>
              <a:rPr lang="zh-CN" altLang="en-US" sz="1600">
                <a:sym typeface="+mn-ea"/>
              </a:rPr>
              <a:t>正因为抖音使用者全民、海量的性质，越来越多的企业认识到其推广的重要性。</a:t>
            </a:r>
          </a:p>
        </p:txBody>
      </p:sp>
      <p:sp>
        <p:nvSpPr>
          <p:cNvPr id="14" name="文本框 13"/>
          <p:cNvSpPr txBox="1"/>
          <p:nvPr/>
        </p:nvSpPr>
        <p:spPr>
          <a:xfrm>
            <a:off x="842645" y="3199130"/>
            <a:ext cx="7052945" cy="3014980"/>
          </a:xfrm>
          <a:prstGeom prst="rect">
            <a:avLst/>
          </a:prstGeom>
          <a:noFill/>
        </p:spPr>
        <p:txBody>
          <a:bodyPr wrap="square" rtlCol="0" anchor="t">
            <a:spAutoFit/>
          </a:bodyPr>
          <a:lstStyle/>
          <a:p>
            <a:pPr marL="0" indent="0" algn="l">
              <a:buNone/>
            </a:pPr>
            <a:r>
              <a:rPr lang="zh-CN" altLang="en-US" sz="1600">
                <a:sym typeface="+mn-ea"/>
              </a:rPr>
              <a:t>还有大量的个体工商户通过抖音宣传自己的产品，</a:t>
            </a:r>
            <a:r>
              <a:rPr lang="zh-CN" altLang="zh-CN" sz="1600">
                <a:sym typeface="+mn-ea"/>
              </a:rPr>
              <a:t>抖音孕育着巨大的商机。</a:t>
            </a:r>
          </a:p>
          <a:p>
            <a:pPr marL="0" indent="0" algn="l">
              <a:buNone/>
            </a:pPr>
            <a:endParaRPr lang="zh-CN" altLang="en-US" sz="1600"/>
          </a:p>
          <a:p>
            <a:pPr marL="0" indent="0" algn="l">
              <a:buNone/>
            </a:pPr>
            <a:r>
              <a:rPr lang="zh-CN" altLang="zh-CN" sz="1600">
                <a:sym typeface="+mn-ea"/>
              </a:rPr>
              <a:t>在抖音搜索里搜一下您的产品关键词，看下同行是不是已经开始在行动了。</a:t>
            </a:r>
          </a:p>
          <a:p>
            <a:pPr marL="0" indent="0" algn="l">
              <a:buNone/>
            </a:pPr>
            <a:endParaRPr lang="zh-CN" altLang="zh-CN" sz="1600">
              <a:sym typeface="+mn-ea"/>
            </a:endParaRPr>
          </a:p>
          <a:p>
            <a:pPr marL="0" indent="0" algn="l">
              <a:buNone/>
            </a:pPr>
            <a:r>
              <a:rPr lang="zh-CN" altLang="en-US" sz="1600">
                <a:sym typeface="+mn-ea"/>
              </a:rPr>
              <a:t>即便是还没有入驻抖音的企业，他们的老板也是抖音的忠实粉丝和用户，不存在对这个事物的认知困难</a:t>
            </a:r>
            <a:r>
              <a:rPr lang="en-US" altLang="zh-CN" sz="1600">
                <a:sym typeface="+mn-ea"/>
              </a:rPr>
              <a:t>! </a:t>
            </a:r>
            <a:r>
              <a:rPr lang="zh-CN" altLang="en-US" sz="1600">
                <a:sym typeface="+mn-ea"/>
              </a:rPr>
              <a:t>随着时间推移</a:t>
            </a:r>
            <a:r>
              <a:rPr lang="en-US" altLang="zh-CN" sz="1600">
                <a:sym typeface="+mn-ea"/>
              </a:rPr>
              <a:t>,</a:t>
            </a:r>
            <a:r>
              <a:rPr lang="zh-CN" altLang="en-US" sz="1600">
                <a:sym typeface="+mn-ea"/>
              </a:rPr>
              <a:t>他们也会加入。</a:t>
            </a:r>
          </a:p>
          <a:p>
            <a:pPr marL="0" indent="0" algn="l">
              <a:buNone/>
            </a:pPr>
            <a:endParaRPr lang="zh-CN" altLang="en-US" sz="1600">
              <a:solidFill>
                <a:schemeClr val="tx1"/>
              </a:solidFill>
            </a:endParaRPr>
          </a:p>
          <a:p>
            <a:pPr marL="0" indent="0" algn="l">
              <a:buNone/>
            </a:pPr>
            <a:r>
              <a:rPr lang="zh-CN" altLang="en-US" sz="1600" b="1">
                <a:sym typeface="+mn-ea"/>
              </a:rPr>
              <a:t>因此，时间点很关键，把产品和服务搬上抖音，让客户在搜索信息时能第一时间找到是相当重要的！</a:t>
            </a:r>
          </a:p>
          <a:p>
            <a:pPr marL="0" indent="0" algn="l">
              <a:buNone/>
            </a:pPr>
            <a:endParaRPr lang="zh-CN" altLang="en-US" sz="1600">
              <a:solidFill>
                <a:schemeClr val="tx1"/>
              </a:solidFill>
            </a:endParaRPr>
          </a:p>
          <a:p>
            <a:pPr marL="0" indent="0" algn="l">
              <a:buNone/>
            </a:pPr>
            <a:r>
              <a:rPr lang="zh-CN" altLang="zh-CN" sz="3000" b="1">
                <a:solidFill>
                  <a:srgbClr val="FDB83E"/>
                </a:solidFill>
                <a:sym typeface="+mn-ea"/>
              </a:rPr>
              <a:t>用时间换空间！</a:t>
            </a:r>
          </a:p>
        </p:txBody>
      </p:sp>
      <p:pic>
        <p:nvPicPr>
          <p:cNvPr id="17" name="图片 16" descr="Startup_Monochromatic"/>
          <p:cNvPicPr>
            <a:picLocks noChangeAspect="1"/>
          </p:cNvPicPr>
          <p:nvPr/>
        </p:nvPicPr>
        <p:blipFill>
          <a:blip r:embed="rId3"/>
          <a:stretch>
            <a:fillRect/>
          </a:stretch>
        </p:blipFill>
        <p:spPr>
          <a:xfrm>
            <a:off x="7688580" y="1316990"/>
            <a:ext cx="4363720" cy="4905375"/>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画板 – 2"/>
          <p:cNvPicPr>
            <a:picLocks noChangeAspect="1"/>
          </p:cNvPicPr>
          <p:nvPr/>
        </p:nvPicPr>
        <p:blipFill>
          <a:blip r:embed="rId3"/>
          <a:stretch>
            <a:fillRect/>
          </a:stretch>
        </p:blipFill>
        <p:spPr>
          <a:xfrm>
            <a:off x="0" y="0"/>
            <a:ext cx="12192000" cy="6858000"/>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a:xfrm>
            <a:off x="1703705" y="3336925"/>
            <a:ext cx="8529320" cy="1472565"/>
          </a:xfrm>
        </p:spPr>
        <p:txBody>
          <a:bodyPr>
            <a:normAutofit/>
          </a:bodyPr>
          <a:lstStyle/>
          <a:p>
            <a:pPr algn="l"/>
            <a:r>
              <a:rPr lang="zh-CN" altLang="en-US" b="1" spc="400">
                <a:solidFill>
                  <a:srgbClr val="FDB83E"/>
                </a:solidFill>
                <a:uFillTx/>
                <a:sym typeface="+mn-ea"/>
              </a:rPr>
              <a:t>全新的技术模式带来比快更快的推广效果</a:t>
            </a:r>
          </a:p>
        </p:txBody>
      </p:sp>
      <p:sp>
        <p:nvSpPr>
          <p:cNvPr id="3" name="标题 2"/>
          <p:cNvSpPr>
            <a:spLocks noGrp="1"/>
          </p:cNvSpPr>
          <p:nvPr>
            <p:ph type="ctrTitle"/>
          </p:nvPr>
        </p:nvSpPr>
        <p:spPr/>
        <p:txBody>
          <a:bodyPr/>
          <a:lstStyle/>
          <a:p>
            <a:r>
              <a:rPr lang="zh-CN" altLang="en-US">
                <a:solidFill>
                  <a:schemeClr val="tx1"/>
                </a:solidFill>
                <a:sym typeface="+mn-ea"/>
              </a:rPr>
              <a:t>抖音搜索排名服务</a:t>
            </a:r>
          </a:p>
        </p:txBody>
      </p:sp>
      <p:pic>
        <p:nvPicPr>
          <p:cNvPr id="8" name="图片 7" descr="组 5"/>
          <p:cNvPicPr>
            <a:picLocks noChangeAspect="1"/>
          </p:cNvPicPr>
          <p:nvPr/>
        </p:nvPicPr>
        <p:blipFill>
          <a:blip r:embed="rId3"/>
          <a:stretch>
            <a:fillRect/>
          </a:stretch>
        </p:blipFill>
        <p:spPr>
          <a:xfrm>
            <a:off x="8686800" y="1233170"/>
            <a:ext cx="1076325" cy="4363085"/>
          </a:xfrm>
          <a:prstGeom prst="rect">
            <a:avLst/>
          </a:prstGeom>
        </p:spPr>
      </p:pic>
    </p:spTree>
    <p:custDataLst>
      <p:tags r:id="rId1"/>
    </p:custData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960755" y="3382010"/>
            <a:ext cx="4876800" cy="1640205"/>
          </a:xfrm>
          <a:prstGeom prst="rect">
            <a:avLst/>
          </a:prstGeom>
          <a:noFill/>
          <a:ln w="9525">
            <a:noFill/>
          </a:ln>
        </p:spPr>
        <p:txBody>
          <a:bodyPr wrap="square">
            <a:spAutoFit/>
          </a:bodyPr>
          <a:lstStyle/>
          <a:p>
            <a:pPr indent="0" algn="l">
              <a:lnSpc>
                <a:spcPct val="140000"/>
              </a:lnSpc>
            </a:pPr>
            <a:r>
              <a:rPr lang="zh-CN" b="0">
                <a:solidFill>
                  <a:srgbClr val="222222"/>
                </a:solidFill>
                <a:latin typeface="微软雅黑" panose="020B0503020204020204" charset="-122"/>
                <a:ea typeface="微软雅黑" panose="020B0503020204020204" charset="-122"/>
                <a:cs typeface="微软雅黑" panose="020B0503020204020204" charset="-122"/>
              </a:rPr>
              <a:t>用户通过抖音搜索框输入关键词，就会出现关联短视频。通过优化技术，提高关键词排名 ，让视频自然排在搜索首页前十，提高曝光率，引入更多流量，精准获客。</a:t>
            </a:r>
            <a:endParaRPr lang="zh-CN" altLang="en-US" b="0">
              <a:solidFill>
                <a:srgbClr val="222222"/>
              </a:solidFill>
              <a:latin typeface="微软雅黑" panose="020B0503020204020204" charset="-122"/>
              <a:ea typeface="微软雅黑" panose="020B0503020204020204" charset="-122"/>
              <a:cs typeface="微软雅黑" panose="020B0503020204020204" charset="-122"/>
            </a:endParaRPr>
          </a:p>
        </p:txBody>
      </p:sp>
      <p:grpSp>
        <p:nvGrpSpPr>
          <p:cNvPr id="26" name="组合 25"/>
          <p:cNvGrpSpPr/>
          <p:nvPr/>
        </p:nvGrpSpPr>
        <p:grpSpPr>
          <a:xfrm>
            <a:off x="925195" y="2228850"/>
            <a:ext cx="3383280" cy="825500"/>
            <a:chOff x="1347" y="1250"/>
            <a:chExt cx="5328" cy="1300"/>
          </a:xfrm>
        </p:grpSpPr>
        <p:sp>
          <p:nvSpPr>
            <p:cNvPr id="9" name="文本框 8"/>
            <p:cNvSpPr txBox="1"/>
            <p:nvPr/>
          </p:nvSpPr>
          <p:spPr>
            <a:xfrm>
              <a:off x="1347" y="1250"/>
              <a:ext cx="5328" cy="1016"/>
            </a:xfrm>
            <a:prstGeom prst="rect">
              <a:avLst/>
            </a:prstGeom>
            <a:noFill/>
          </p:spPr>
          <p:txBody>
            <a:bodyPr wrap="none" rtlCol="0" anchor="t">
              <a:spAutoFit/>
            </a:bodyPr>
            <a:lstStyle/>
            <a:p>
              <a:pPr algn="l"/>
              <a:r>
                <a:rPr sz="3600" b="1">
                  <a:sym typeface="+mn-ea"/>
                </a:rPr>
                <a:t>什么是抖音排名</a:t>
              </a:r>
            </a:p>
          </p:txBody>
        </p:sp>
        <p:sp>
          <p:nvSpPr>
            <p:cNvPr id="2" name="矩形 1"/>
            <p:cNvSpPr/>
            <p:nvPr/>
          </p:nvSpPr>
          <p:spPr>
            <a:xfrm flipV="1">
              <a:off x="1507"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41745" y="1728470"/>
            <a:ext cx="5271770" cy="4044950"/>
            <a:chOff x="10075" y="2722"/>
            <a:chExt cx="8302" cy="6370"/>
          </a:xfrm>
        </p:grpSpPr>
        <p:sp>
          <p:nvSpPr>
            <p:cNvPr id="3" name="云形标注 2"/>
            <p:cNvSpPr/>
            <p:nvPr/>
          </p:nvSpPr>
          <p:spPr>
            <a:xfrm>
              <a:off x="10409" y="2722"/>
              <a:ext cx="7469" cy="5670"/>
            </a:xfrm>
            <a:prstGeom prst="cloudCallout">
              <a:avLst/>
            </a:prstGeom>
            <a:solidFill>
              <a:srgbClr val="FDB83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descr="Money motivation _Two Color"/>
            <p:cNvPicPr>
              <a:picLocks noChangeAspect="1"/>
            </p:cNvPicPr>
            <p:nvPr/>
          </p:nvPicPr>
          <p:blipFill>
            <a:blip r:embed="rId3"/>
            <a:stretch>
              <a:fillRect/>
            </a:stretch>
          </p:blipFill>
          <p:spPr>
            <a:xfrm>
              <a:off x="10075" y="3640"/>
              <a:ext cx="8303" cy="5452"/>
            </a:xfrm>
            <a:prstGeom prst="rect">
              <a:avLst/>
            </a:prstGeom>
          </p:spPr>
        </p:pic>
        <p:pic>
          <p:nvPicPr>
            <p:cNvPr id="6" name="图片 5" descr="组 39"/>
            <p:cNvPicPr>
              <a:picLocks noChangeAspect="1"/>
            </p:cNvPicPr>
            <p:nvPr/>
          </p:nvPicPr>
          <p:blipFill>
            <a:blip r:embed="rId4"/>
            <a:stretch>
              <a:fillRect/>
            </a:stretch>
          </p:blipFill>
          <p:spPr>
            <a:xfrm rot="1620000">
              <a:off x="13964" y="3830"/>
              <a:ext cx="2460" cy="2460"/>
            </a:xfrm>
            <a:prstGeom prst="rect">
              <a:avLst/>
            </a:prstGeom>
          </p:spPr>
        </p:pic>
      </p:gr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53148" y="1941513"/>
            <a:ext cx="10365105" cy="2974975"/>
            <a:chOff x="1765" y="3225"/>
            <a:chExt cx="16323" cy="4685"/>
          </a:xfrm>
        </p:grpSpPr>
        <p:grpSp>
          <p:nvGrpSpPr>
            <p:cNvPr id="26" name="组合 25"/>
            <p:cNvGrpSpPr/>
            <p:nvPr/>
          </p:nvGrpSpPr>
          <p:grpSpPr>
            <a:xfrm>
              <a:off x="1765" y="5534"/>
              <a:ext cx="3168" cy="2114"/>
              <a:chOff x="1347" y="1250"/>
              <a:chExt cx="3168" cy="2114"/>
            </a:xfrm>
          </p:grpSpPr>
          <p:sp>
            <p:nvSpPr>
              <p:cNvPr id="9" name="文本框 8"/>
              <p:cNvSpPr txBox="1"/>
              <p:nvPr/>
            </p:nvSpPr>
            <p:spPr>
              <a:xfrm>
                <a:off x="1347" y="1250"/>
                <a:ext cx="3168" cy="1888"/>
              </a:xfrm>
              <a:prstGeom prst="rect">
                <a:avLst/>
              </a:prstGeom>
              <a:noFill/>
            </p:spPr>
            <p:txBody>
              <a:bodyPr wrap="none" rtlCol="0" anchor="t">
                <a:spAutoFit/>
              </a:bodyPr>
              <a:lstStyle/>
              <a:p>
                <a:pPr algn="l"/>
                <a:r>
                  <a:rPr sz="3600" b="1">
                    <a:sym typeface="+mn-ea"/>
                  </a:rPr>
                  <a:t>抖音排名</a:t>
                </a:r>
              </a:p>
              <a:p>
                <a:pPr algn="l"/>
                <a:r>
                  <a:rPr sz="3600" b="1">
                    <a:sym typeface="+mn-ea"/>
                  </a:rPr>
                  <a:t>服务内容</a:t>
                </a:r>
              </a:p>
            </p:txBody>
          </p:sp>
          <p:sp>
            <p:nvSpPr>
              <p:cNvPr id="3" name="矩形 2"/>
              <p:cNvSpPr/>
              <p:nvPr/>
            </p:nvSpPr>
            <p:spPr>
              <a:xfrm flipV="1">
                <a:off x="1507" y="3244"/>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左大括号 4"/>
            <p:cNvSpPr/>
            <p:nvPr/>
          </p:nvSpPr>
          <p:spPr>
            <a:xfrm>
              <a:off x="5491" y="3761"/>
              <a:ext cx="1159" cy="3772"/>
            </a:xfrm>
            <a:prstGeom prst="leftBrace">
              <a:avLst>
                <a:gd name="adj1" fmla="val 35806"/>
                <a:gd name="adj2" fmla="val 50000"/>
              </a:avLst>
            </a:prstGeom>
            <a:ln w="101600">
              <a:solidFill>
                <a:srgbClr val="FFC000"/>
              </a:solidFill>
              <a:bevel/>
              <a:headEnd type="triangle"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文本框 5"/>
            <p:cNvSpPr txBox="1"/>
            <p:nvPr/>
          </p:nvSpPr>
          <p:spPr>
            <a:xfrm>
              <a:off x="8156" y="3367"/>
              <a:ext cx="3088" cy="628"/>
            </a:xfrm>
            <a:prstGeom prst="rect">
              <a:avLst/>
            </a:prstGeom>
            <a:noFill/>
          </p:spPr>
          <p:txBody>
            <a:bodyPr wrap="none" rtlCol="0" anchor="t">
              <a:spAutoFit/>
            </a:bodyPr>
            <a:lstStyle/>
            <a:p>
              <a:r>
                <a:rPr kumimoji="1" lang="zh-CN" altLang="en-US" sz="2000" dirty="0">
                  <a:sym typeface="+mn-ea"/>
                </a:rPr>
                <a:t>客户指定关键词</a:t>
              </a:r>
            </a:p>
          </p:txBody>
        </p:sp>
        <p:sp>
          <p:nvSpPr>
            <p:cNvPr id="7" name="文本框 6"/>
            <p:cNvSpPr txBox="1"/>
            <p:nvPr/>
          </p:nvSpPr>
          <p:spPr>
            <a:xfrm>
              <a:off x="8156" y="7188"/>
              <a:ext cx="9932" cy="628"/>
            </a:xfrm>
            <a:prstGeom prst="rect">
              <a:avLst/>
            </a:prstGeom>
            <a:noFill/>
          </p:spPr>
          <p:txBody>
            <a:bodyPr wrap="none" rtlCol="0" anchor="t">
              <a:spAutoFit/>
            </a:bodyPr>
            <a:lstStyle/>
            <a:p>
              <a:r>
                <a:rPr kumimoji="1" lang="zh-CN" altLang="en-US" sz="2000" dirty="0">
                  <a:sym typeface="+mn-ea"/>
                </a:rPr>
                <a:t>将关键词对应的视频排名到抖音关键词搜索结果前</a:t>
              </a:r>
              <a:r>
                <a:rPr kumimoji="1" lang="en-US" altLang="zh-CN" sz="2000" dirty="0">
                  <a:sym typeface="+mn-ea"/>
                </a:rPr>
                <a:t>10</a:t>
              </a:r>
              <a:r>
                <a:rPr kumimoji="1" lang="zh-CN" altLang="zh-CN" sz="2000" dirty="0">
                  <a:sym typeface="+mn-ea"/>
                </a:rPr>
                <a:t>名</a:t>
              </a:r>
              <a:endParaRPr lang="zh-CN" altLang="en-US" sz="2000"/>
            </a:p>
          </p:txBody>
        </p:sp>
        <p:sp>
          <p:nvSpPr>
            <p:cNvPr id="8" name="流程图: 联系 7"/>
            <p:cNvSpPr/>
            <p:nvPr/>
          </p:nvSpPr>
          <p:spPr>
            <a:xfrm>
              <a:off x="7036" y="3225"/>
              <a:ext cx="909" cy="90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t>1</a:t>
              </a:r>
            </a:p>
          </p:txBody>
        </p:sp>
        <p:sp>
          <p:nvSpPr>
            <p:cNvPr id="10" name="流程图: 联系 9"/>
            <p:cNvSpPr/>
            <p:nvPr/>
          </p:nvSpPr>
          <p:spPr>
            <a:xfrm>
              <a:off x="7036" y="7002"/>
              <a:ext cx="909" cy="909"/>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t>2</a:t>
              </a:r>
            </a:p>
          </p:txBody>
        </p:sp>
        <p:pic>
          <p:nvPicPr>
            <p:cNvPr id="11" name="图片 10" descr="组 39"/>
            <p:cNvPicPr>
              <a:picLocks noChangeAspect="1"/>
            </p:cNvPicPr>
            <p:nvPr/>
          </p:nvPicPr>
          <p:blipFill>
            <a:blip r:embed="rId3"/>
            <a:stretch>
              <a:fillRect/>
            </a:stretch>
          </p:blipFill>
          <p:spPr>
            <a:xfrm>
              <a:off x="2346" y="3284"/>
              <a:ext cx="2011" cy="2011"/>
            </a:xfrm>
            <a:prstGeom prst="rect">
              <a:avLst/>
            </a:prstGeom>
          </p:spPr>
        </p:pic>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831340" y="3171190"/>
            <a:ext cx="8529320" cy="1113790"/>
          </a:xfrm>
        </p:spPr>
        <p:txBody>
          <a:bodyPr/>
          <a:lstStyle/>
          <a:p>
            <a:pPr algn="ctr"/>
            <a:r>
              <a:rPr lang="zh-CN" altLang="en-US" sz="4800"/>
              <a:t>先上案例</a:t>
            </a:r>
          </a:p>
        </p:txBody>
      </p:sp>
      <p:sp>
        <p:nvSpPr>
          <p:cNvPr id="5" name="副标题 4"/>
          <p:cNvSpPr>
            <a:spLocks noGrp="1"/>
          </p:cNvSpPr>
          <p:nvPr>
            <p:ph type="subTitle" idx="1"/>
          </p:nvPr>
        </p:nvSpPr>
        <p:spPr>
          <a:xfrm>
            <a:off x="4494213" y="4126230"/>
            <a:ext cx="3203575" cy="549275"/>
          </a:xfrm>
        </p:spPr>
        <p:txBody>
          <a:bodyPr>
            <a:normAutofit lnSpcReduction="20000"/>
          </a:bodyPr>
          <a:lstStyle/>
          <a:p>
            <a:pPr marL="0" indent="0" algn="ctr">
              <a:buNone/>
            </a:pPr>
            <a:r>
              <a:rPr lang="en-US" altLang="zh-CN" sz="3000">
                <a:solidFill>
                  <a:schemeClr val="bg1">
                    <a:lumMod val="50000"/>
                  </a:schemeClr>
                </a:solidFill>
              </a:rPr>
              <a:t>CASES</a:t>
            </a:r>
          </a:p>
        </p:txBody>
      </p:sp>
      <p:sp>
        <p:nvSpPr>
          <p:cNvPr id="6" name="矩形 5"/>
          <p:cNvSpPr/>
          <p:nvPr/>
        </p:nvSpPr>
        <p:spPr>
          <a:xfrm flipV="1">
            <a:off x="5424805" y="4787265"/>
            <a:ext cx="1342390" cy="7620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01725" y="760095"/>
            <a:ext cx="640080" cy="3638550"/>
            <a:chOff x="2140" y="2092"/>
            <a:chExt cx="1008" cy="5730"/>
          </a:xfrm>
        </p:grpSpPr>
        <p:sp>
          <p:nvSpPr>
            <p:cNvPr id="4" name="文本框 3"/>
            <p:cNvSpPr txBox="1"/>
            <p:nvPr/>
          </p:nvSpPr>
          <p:spPr>
            <a:xfrm>
              <a:off x="2140" y="2092"/>
              <a:ext cx="1008" cy="3720"/>
            </a:xfrm>
            <a:prstGeom prst="rect">
              <a:avLst/>
            </a:prstGeom>
            <a:noFill/>
          </p:spPr>
          <p:txBody>
            <a:bodyPr wrap="none" rtlCol="0" anchor="t">
              <a:spAutoFit/>
            </a:bodyPr>
            <a:lstStyle/>
            <a:p>
              <a:r>
                <a:rPr lang="zh-CN" altLang="en-US" sz="3600" b="1">
                  <a:solidFill>
                    <a:schemeClr val="tx1"/>
                  </a:solidFill>
                  <a:sym typeface="+mn-ea"/>
                </a:rPr>
                <a:t>案</a:t>
              </a:r>
            </a:p>
            <a:p>
              <a:r>
                <a:rPr lang="zh-CN" altLang="en-US" sz="3600" b="1">
                  <a:solidFill>
                    <a:schemeClr val="tx1"/>
                  </a:solidFill>
                  <a:sym typeface="+mn-ea"/>
                </a:rPr>
                <a:t>例</a:t>
              </a:r>
            </a:p>
            <a:p>
              <a:pPr>
                <a:lnSpc>
                  <a:spcPct val="110000"/>
                </a:lnSpc>
              </a:pPr>
              <a:r>
                <a:rPr lang="zh-CN" altLang="en-US" sz="3600" b="1">
                  <a:solidFill>
                    <a:schemeClr val="tx1"/>
                  </a:solidFill>
                  <a:sym typeface="+mn-ea"/>
                </a:rPr>
                <a:t>展</a:t>
              </a:r>
            </a:p>
            <a:p>
              <a:r>
                <a:rPr lang="zh-CN" altLang="en-US" sz="3600" b="1">
                  <a:solidFill>
                    <a:schemeClr val="tx1"/>
                  </a:solidFill>
                  <a:sym typeface="+mn-ea"/>
                </a:rPr>
                <a:t>示</a:t>
              </a:r>
            </a:p>
          </p:txBody>
        </p:sp>
        <p:sp>
          <p:nvSpPr>
            <p:cNvPr id="12" name="矩形 11"/>
            <p:cNvSpPr/>
            <p:nvPr/>
          </p:nvSpPr>
          <p:spPr>
            <a:xfrm rot="5400000" flipV="1">
              <a:off x="1793" y="6911"/>
              <a:ext cx="1701"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745490" y="767715"/>
            <a:ext cx="411480" cy="3745865"/>
          </a:xfrm>
          <a:prstGeom prst="rect">
            <a:avLst/>
          </a:prstGeom>
          <a:noFill/>
        </p:spPr>
        <p:txBody>
          <a:bodyPr wrap="none" rtlCol="0" anchor="t">
            <a:spAutoFit/>
          </a:bodyPr>
          <a:lstStyle/>
          <a:p>
            <a:pPr>
              <a:lnSpc>
                <a:spcPct val="110000"/>
              </a:lnSpc>
            </a:pPr>
            <a:r>
              <a:rPr lang="zh-CN" altLang="en-US">
                <a:sym typeface="+mn-ea"/>
              </a:rPr>
              <a:t>请</a:t>
            </a:r>
          </a:p>
          <a:p>
            <a:pPr>
              <a:lnSpc>
                <a:spcPct val="110000"/>
              </a:lnSpc>
            </a:pPr>
            <a:r>
              <a:rPr lang="zh-CN" altLang="en-US">
                <a:sym typeface="+mn-ea"/>
              </a:rPr>
              <a:t>在</a:t>
            </a:r>
          </a:p>
          <a:p>
            <a:pPr>
              <a:lnSpc>
                <a:spcPct val="110000"/>
              </a:lnSpc>
            </a:pPr>
            <a:r>
              <a:rPr lang="zh-CN" altLang="en-US">
                <a:sym typeface="+mn-ea"/>
              </a:rPr>
              <a:t>浏</a:t>
            </a:r>
          </a:p>
          <a:p>
            <a:pPr>
              <a:lnSpc>
                <a:spcPct val="110000"/>
              </a:lnSpc>
            </a:pPr>
            <a:r>
              <a:rPr lang="zh-CN" altLang="en-US">
                <a:sym typeface="+mn-ea"/>
              </a:rPr>
              <a:t>览</a:t>
            </a:r>
          </a:p>
          <a:p>
            <a:pPr>
              <a:lnSpc>
                <a:spcPct val="110000"/>
              </a:lnSpc>
            </a:pPr>
            <a:r>
              <a:rPr lang="zh-CN" altLang="en-US">
                <a:sym typeface="+mn-ea"/>
              </a:rPr>
              <a:t>器</a:t>
            </a:r>
          </a:p>
          <a:p>
            <a:pPr>
              <a:lnSpc>
                <a:spcPct val="110000"/>
              </a:lnSpc>
            </a:pPr>
            <a:r>
              <a:rPr lang="zh-CN" altLang="en-US">
                <a:sym typeface="+mn-ea"/>
              </a:rPr>
              <a:t>里</a:t>
            </a:r>
          </a:p>
          <a:p>
            <a:pPr>
              <a:lnSpc>
                <a:spcPct val="110000"/>
              </a:lnSpc>
            </a:pPr>
            <a:r>
              <a:rPr lang="zh-CN" altLang="en-US">
                <a:sym typeface="+mn-ea"/>
              </a:rPr>
              <a:t>打</a:t>
            </a:r>
          </a:p>
          <a:p>
            <a:pPr>
              <a:lnSpc>
                <a:spcPct val="110000"/>
              </a:lnSpc>
            </a:pPr>
            <a:r>
              <a:rPr lang="zh-CN" altLang="en-US">
                <a:sym typeface="+mn-ea"/>
              </a:rPr>
              <a:t>开</a:t>
            </a:r>
          </a:p>
          <a:p>
            <a:pPr>
              <a:lnSpc>
                <a:spcPct val="110000"/>
              </a:lnSpc>
            </a:pPr>
            <a:r>
              <a:rPr lang="zh-CN" altLang="en-US">
                <a:sym typeface="+mn-ea"/>
              </a:rPr>
              <a:t>以</a:t>
            </a:r>
          </a:p>
          <a:p>
            <a:pPr>
              <a:lnSpc>
                <a:spcPct val="110000"/>
              </a:lnSpc>
            </a:pPr>
            <a:r>
              <a:rPr lang="zh-CN" altLang="en-US">
                <a:sym typeface="+mn-ea"/>
              </a:rPr>
              <a:t>下</a:t>
            </a:r>
          </a:p>
          <a:p>
            <a:pPr>
              <a:lnSpc>
                <a:spcPct val="110000"/>
              </a:lnSpc>
            </a:pPr>
            <a:r>
              <a:rPr lang="zh-CN" altLang="en-US">
                <a:sym typeface="+mn-ea"/>
              </a:rPr>
              <a:t>链</a:t>
            </a:r>
          </a:p>
          <a:p>
            <a:pPr>
              <a:lnSpc>
                <a:spcPct val="110000"/>
              </a:lnSpc>
            </a:pPr>
            <a:r>
              <a:rPr lang="zh-CN" altLang="en-US">
                <a:sym typeface="+mn-ea"/>
              </a:rPr>
              <a:t>接</a:t>
            </a:r>
            <a:endParaRPr lang="zh-CN" altLang="en-US"/>
          </a:p>
        </p:txBody>
      </p:sp>
      <p:grpSp>
        <p:nvGrpSpPr>
          <p:cNvPr id="10" name="组合 9"/>
          <p:cNvGrpSpPr/>
          <p:nvPr/>
        </p:nvGrpSpPr>
        <p:grpSpPr>
          <a:xfrm>
            <a:off x="2649855" y="825500"/>
            <a:ext cx="8159115" cy="982980"/>
            <a:chOff x="3860" y="1740"/>
            <a:chExt cx="12849" cy="1548"/>
          </a:xfrm>
        </p:grpSpPr>
        <p:sp>
          <p:nvSpPr>
            <p:cNvPr id="7" name="文本框 6"/>
            <p:cNvSpPr txBox="1"/>
            <p:nvPr/>
          </p:nvSpPr>
          <p:spPr>
            <a:xfrm>
              <a:off x="4937" y="1765"/>
              <a:ext cx="6048" cy="725"/>
            </a:xfrm>
            <a:prstGeom prst="rect">
              <a:avLst/>
            </a:prstGeom>
            <a:noFill/>
          </p:spPr>
          <p:txBody>
            <a:bodyPr wrap="none" rtlCol="0" anchor="t">
              <a:spAutoFit/>
            </a:bodyPr>
            <a:lstStyle/>
            <a:p>
              <a:r>
                <a:rPr lang="zh-CN" altLang="en-US" sz="2400" b="1">
                  <a:sym typeface="+mn-ea"/>
                </a:rPr>
                <a:t>山东博朗机械设备有限公司</a:t>
              </a:r>
            </a:p>
          </p:txBody>
        </p:sp>
        <p:sp>
          <p:nvSpPr>
            <p:cNvPr id="8" name="文本框 7"/>
            <p:cNvSpPr txBox="1"/>
            <p:nvPr/>
          </p:nvSpPr>
          <p:spPr>
            <a:xfrm>
              <a:off x="4959" y="2490"/>
              <a:ext cx="11751" cy="798"/>
            </a:xfrm>
            <a:prstGeom prst="rect">
              <a:avLst/>
            </a:prstGeom>
            <a:noFill/>
          </p:spPr>
          <p:txBody>
            <a:bodyPr wrap="none" rtlCol="0" anchor="t">
              <a:spAutoFit/>
            </a:bodyPr>
            <a:lstStyle/>
            <a:p>
              <a:pPr fontAlgn="auto">
                <a:lnSpc>
                  <a:spcPct val="150000"/>
                </a:lnSpc>
              </a:pPr>
              <a:r>
                <a:rPr lang="zh-CN" altLang="en-US">
                  <a:sym typeface="+mn-ea"/>
                  <a:hlinkClick r:id="rId3"/>
                </a:rPr>
                <a:t>http://w.idccenter.net/Customer/Report/DYpm2?id=1C924A385A6515E1</a:t>
              </a:r>
              <a:endParaRPr lang="zh-CN" altLang="en-US"/>
            </a:p>
          </p:txBody>
        </p:sp>
        <p:sp>
          <p:nvSpPr>
            <p:cNvPr id="9" name="流程图: 联系 8"/>
            <p:cNvSpPr/>
            <p:nvPr/>
          </p:nvSpPr>
          <p:spPr>
            <a:xfrm>
              <a:off x="3860" y="1740"/>
              <a:ext cx="796" cy="794"/>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1</a:t>
              </a:r>
            </a:p>
          </p:txBody>
        </p:sp>
      </p:grpSp>
      <p:grpSp>
        <p:nvGrpSpPr>
          <p:cNvPr id="11" name="组合 10"/>
          <p:cNvGrpSpPr/>
          <p:nvPr/>
        </p:nvGrpSpPr>
        <p:grpSpPr>
          <a:xfrm>
            <a:off x="2649855" y="2221865"/>
            <a:ext cx="8197850" cy="982980"/>
            <a:chOff x="3860" y="1740"/>
            <a:chExt cx="12910" cy="1548"/>
          </a:xfrm>
        </p:grpSpPr>
        <p:sp>
          <p:nvSpPr>
            <p:cNvPr id="14" name="文本框 13"/>
            <p:cNvSpPr txBox="1"/>
            <p:nvPr/>
          </p:nvSpPr>
          <p:spPr>
            <a:xfrm>
              <a:off x="4937" y="1765"/>
              <a:ext cx="7008" cy="725"/>
            </a:xfrm>
            <a:prstGeom prst="rect">
              <a:avLst/>
            </a:prstGeom>
            <a:noFill/>
          </p:spPr>
          <p:txBody>
            <a:bodyPr wrap="none" rtlCol="0" anchor="t">
              <a:spAutoFit/>
            </a:bodyPr>
            <a:lstStyle/>
            <a:p>
              <a:pPr algn="l"/>
              <a:r>
                <a:rPr lang="zh-CN" altLang="en-US" sz="2400" b="1">
                  <a:solidFill>
                    <a:srgbClr val="FDB83E"/>
                  </a:solidFill>
                  <a:sym typeface="+mn-ea"/>
                </a:rPr>
                <a:t>济南尚品花都办公家具有限公司</a:t>
              </a:r>
            </a:p>
          </p:txBody>
        </p:sp>
        <p:sp>
          <p:nvSpPr>
            <p:cNvPr id="15" name="文本框 14"/>
            <p:cNvSpPr txBox="1"/>
            <p:nvPr/>
          </p:nvSpPr>
          <p:spPr>
            <a:xfrm>
              <a:off x="4959" y="2490"/>
              <a:ext cx="11811" cy="798"/>
            </a:xfrm>
            <a:prstGeom prst="rect">
              <a:avLst/>
            </a:prstGeom>
            <a:noFill/>
          </p:spPr>
          <p:txBody>
            <a:bodyPr wrap="none" rtlCol="0" anchor="t">
              <a:spAutoFit/>
            </a:bodyPr>
            <a:lstStyle/>
            <a:p>
              <a:pPr algn="l" fontAlgn="auto">
                <a:lnSpc>
                  <a:spcPct val="150000"/>
                </a:lnSpc>
              </a:pPr>
              <a:r>
                <a:rPr lang="zh-CN" altLang="en-US">
                  <a:sym typeface="+mn-ea"/>
                  <a:hlinkClick r:id="rId4"/>
                </a:rPr>
                <a:t>http://w.idccenter.net/Customer/Report/DYpm2?id=09096AD85A82F6EA</a:t>
              </a:r>
              <a:endParaRPr lang="zh-CN" altLang="en-US"/>
            </a:p>
          </p:txBody>
        </p:sp>
        <p:sp>
          <p:nvSpPr>
            <p:cNvPr id="16" name="流程图: 联系 15"/>
            <p:cNvSpPr/>
            <p:nvPr/>
          </p:nvSpPr>
          <p:spPr>
            <a:xfrm>
              <a:off x="3860" y="1740"/>
              <a:ext cx="796" cy="794"/>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2</a:t>
              </a:r>
            </a:p>
          </p:txBody>
        </p:sp>
      </p:grpSp>
      <p:grpSp>
        <p:nvGrpSpPr>
          <p:cNvPr id="17" name="组合 16"/>
          <p:cNvGrpSpPr/>
          <p:nvPr/>
        </p:nvGrpSpPr>
        <p:grpSpPr>
          <a:xfrm>
            <a:off x="2649855" y="3618230"/>
            <a:ext cx="8235950" cy="982980"/>
            <a:chOff x="3860" y="1740"/>
            <a:chExt cx="12970" cy="1548"/>
          </a:xfrm>
        </p:grpSpPr>
        <p:sp>
          <p:nvSpPr>
            <p:cNvPr id="18" name="文本框 17"/>
            <p:cNvSpPr txBox="1"/>
            <p:nvPr/>
          </p:nvSpPr>
          <p:spPr>
            <a:xfrm>
              <a:off x="4937" y="1765"/>
              <a:ext cx="5088" cy="725"/>
            </a:xfrm>
            <a:prstGeom prst="rect">
              <a:avLst/>
            </a:prstGeom>
            <a:noFill/>
          </p:spPr>
          <p:txBody>
            <a:bodyPr wrap="none" rtlCol="0" anchor="t">
              <a:spAutoFit/>
            </a:bodyPr>
            <a:lstStyle/>
            <a:p>
              <a:pPr algn="l"/>
              <a:r>
                <a:rPr lang="zh-CN" altLang="en-US" sz="2400" b="1">
                  <a:sym typeface="+mn-ea"/>
                </a:rPr>
                <a:t>苏州金牌门业有限公司</a:t>
              </a:r>
              <a:endParaRPr lang="zh-CN" altLang="en-US" sz="2400" b="1">
                <a:solidFill>
                  <a:schemeClr val="tx1"/>
                </a:solidFill>
                <a:sym typeface="+mn-ea"/>
              </a:endParaRPr>
            </a:p>
          </p:txBody>
        </p:sp>
        <p:sp>
          <p:nvSpPr>
            <p:cNvPr id="19" name="文本框 18"/>
            <p:cNvSpPr txBox="1"/>
            <p:nvPr/>
          </p:nvSpPr>
          <p:spPr>
            <a:xfrm>
              <a:off x="4959" y="2490"/>
              <a:ext cx="11871" cy="798"/>
            </a:xfrm>
            <a:prstGeom prst="rect">
              <a:avLst/>
            </a:prstGeom>
            <a:noFill/>
          </p:spPr>
          <p:txBody>
            <a:bodyPr wrap="none" rtlCol="0" anchor="t">
              <a:spAutoFit/>
            </a:bodyPr>
            <a:lstStyle/>
            <a:p>
              <a:pPr algn="l" fontAlgn="auto">
                <a:lnSpc>
                  <a:spcPct val="150000"/>
                </a:lnSpc>
              </a:pPr>
              <a:r>
                <a:rPr lang="zh-CN" altLang="en-US">
                  <a:sym typeface="+mn-ea"/>
                  <a:hlinkClick r:id="rId5"/>
                </a:rPr>
                <a:t>http://w.idccenter.net/Customer/Report/DYpm2?id=067B17FA651DBC6D</a:t>
              </a:r>
              <a:endParaRPr lang="zh-CN" altLang="en-US"/>
            </a:p>
          </p:txBody>
        </p:sp>
        <p:sp>
          <p:nvSpPr>
            <p:cNvPr id="20" name="流程图: 联系 19"/>
            <p:cNvSpPr/>
            <p:nvPr/>
          </p:nvSpPr>
          <p:spPr>
            <a:xfrm>
              <a:off x="3860" y="1740"/>
              <a:ext cx="796" cy="794"/>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3</a:t>
              </a:r>
            </a:p>
          </p:txBody>
        </p:sp>
      </p:grpSp>
      <p:grpSp>
        <p:nvGrpSpPr>
          <p:cNvPr id="21" name="组合 20"/>
          <p:cNvGrpSpPr/>
          <p:nvPr/>
        </p:nvGrpSpPr>
        <p:grpSpPr>
          <a:xfrm>
            <a:off x="2649855" y="5014595"/>
            <a:ext cx="8362950" cy="982980"/>
            <a:chOff x="3860" y="1740"/>
            <a:chExt cx="13170" cy="1548"/>
          </a:xfrm>
        </p:grpSpPr>
        <p:sp>
          <p:nvSpPr>
            <p:cNvPr id="22" name="文本框 21"/>
            <p:cNvSpPr txBox="1"/>
            <p:nvPr/>
          </p:nvSpPr>
          <p:spPr>
            <a:xfrm>
              <a:off x="4937" y="1765"/>
              <a:ext cx="6528" cy="725"/>
            </a:xfrm>
            <a:prstGeom prst="rect">
              <a:avLst/>
            </a:prstGeom>
            <a:noFill/>
          </p:spPr>
          <p:txBody>
            <a:bodyPr wrap="none" rtlCol="0" anchor="t">
              <a:spAutoFit/>
            </a:bodyPr>
            <a:lstStyle/>
            <a:p>
              <a:pPr algn="l"/>
              <a:r>
                <a:rPr lang="zh-CN" altLang="en-US" sz="2400" b="1">
                  <a:solidFill>
                    <a:srgbClr val="FDB83E"/>
                  </a:solidFill>
                  <a:sym typeface="+mn-ea"/>
                </a:rPr>
                <a:t>山东风途物联网科技有限公司</a:t>
              </a:r>
            </a:p>
          </p:txBody>
        </p:sp>
        <p:sp>
          <p:nvSpPr>
            <p:cNvPr id="23" name="文本框 22"/>
            <p:cNvSpPr txBox="1"/>
            <p:nvPr/>
          </p:nvSpPr>
          <p:spPr>
            <a:xfrm>
              <a:off x="4959" y="2490"/>
              <a:ext cx="12071" cy="798"/>
            </a:xfrm>
            <a:prstGeom prst="rect">
              <a:avLst/>
            </a:prstGeom>
            <a:noFill/>
          </p:spPr>
          <p:txBody>
            <a:bodyPr wrap="none" rtlCol="0" anchor="t">
              <a:spAutoFit/>
            </a:bodyPr>
            <a:lstStyle/>
            <a:p>
              <a:pPr algn="l" fontAlgn="auto">
                <a:lnSpc>
                  <a:spcPct val="150000"/>
                </a:lnSpc>
              </a:pPr>
              <a:r>
                <a:rPr lang="zh-CN" altLang="en-US">
                  <a:sym typeface="+mn-ea"/>
                  <a:hlinkClick r:id="rId6"/>
                </a:rPr>
                <a:t>http://w.idccenter.net/Customer/Report/DYpm2?id=6EAC31BD5CECA4D8</a:t>
              </a:r>
              <a:endParaRPr lang="zh-CN" altLang="en-US"/>
            </a:p>
          </p:txBody>
        </p:sp>
        <p:sp>
          <p:nvSpPr>
            <p:cNvPr id="24" name="流程图: 联系 23"/>
            <p:cNvSpPr/>
            <p:nvPr/>
          </p:nvSpPr>
          <p:spPr>
            <a:xfrm>
              <a:off x="3860" y="1740"/>
              <a:ext cx="796" cy="794"/>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4</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01725" y="760095"/>
            <a:ext cx="640080" cy="3638550"/>
            <a:chOff x="2140" y="2092"/>
            <a:chExt cx="1008" cy="5730"/>
          </a:xfrm>
        </p:grpSpPr>
        <p:sp>
          <p:nvSpPr>
            <p:cNvPr id="4" name="文本框 3"/>
            <p:cNvSpPr txBox="1"/>
            <p:nvPr/>
          </p:nvSpPr>
          <p:spPr>
            <a:xfrm>
              <a:off x="2140" y="2092"/>
              <a:ext cx="1008" cy="3720"/>
            </a:xfrm>
            <a:prstGeom prst="rect">
              <a:avLst/>
            </a:prstGeom>
            <a:noFill/>
          </p:spPr>
          <p:txBody>
            <a:bodyPr wrap="none" rtlCol="0" anchor="t">
              <a:spAutoFit/>
            </a:bodyPr>
            <a:lstStyle/>
            <a:p>
              <a:r>
                <a:rPr lang="zh-CN" altLang="en-US" sz="3600" b="1">
                  <a:solidFill>
                    <a:schemeClr val="tx1"/>
                  </a:solidFill>
                  <a:sym typeface="+mn-ea"/>
                </a:rPr>
                <a:t>案</a:t>
              </a:r>
            </a:p>
            <a:p>
              <a:r>
                <a:rPr lang="zh-CN" altLang="en-US" sz="3600" b="1">
                  <a:solidFill>
                    <a:schemeClr val="tx1"/>
                  </a:solidFill>
                  <a:sym typeface="+mn-ea"/>
                </a:rPr>
                <a:t>例</a:t>
              </a:r>
            </a:p>
            <a:p>
              <a:pPr>
                <a:lnSpc>
                  <a:spcPct val="110000"/>
                </a:lnSpc>
              </a:pPr>
              <a:r>
                <a:rPr lang="zh-CN" altLang="en-US" sz="3600" b="1">
                  <a:solidFill>
                    <a:schemeClr val="tx1"/>
                  </a:solidFill>
                  <a:sym typeface="+mn-ea"/>
                </a:rPr>
                <a:t>展</a:t>
              </a:r>
            </a:p>
            <a:p>
              <a:r>
                <a:rPr lang="zh-CN" altLang="en-US" sz="3600" b="1">
                  <a:solidFill>
                    <a:schemeClr val="tx1"/>
                  </a:solidFill>
                  <a:sym typeface="+mn-ea"/>
                </a:rPr>
                <a:t>示</a:t>
              </a:r>
            </a:p>
          </p:txBody>
        </p:sp>
        <p:sp>
          <p:nvSpPr>
            <p:cNvPr id="12" name="矩形 11"/>
            <p:cNvSpPr/>
            <p:nvPr/>
          </p:nvSpPr>
          <p:spPr>
            <a:xfrm rot="5400000" flipV="1">
              <a:off x="1793" y="6911"/>
              <a:ext cx="1701"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745490" y="767715"/>
            <a:ext cx="411480" cy="3745865"/>
          </a:xfrm>
          <a:prstGeom prst="rect">
            <a:avLst/>
          </a:prstGeom>
          <a:noFill/>
        </p:spPr>
        <p:txBody>
          <a:bodyPr wrap="none" rtlCol="0" anchor="t">
            <a:spAutoFit/>
          </a:bodyPr>
          <a:lstStyle/>
          <a:p>
            <a:pPr>
              <a:lnSpc>
                <a:spcPct val="110000"/>
              </a:lnSpc>
            </a:pPr>
            <a:r>
              <a:rPr lang="zh-CN" altLang="en-US">
                <a:sym typeface="+mn-ea"/>
              </a:rPr>
              <a:t>请</a:t>
            </a:r>
          </a:p>
          <a:p>
            <a:pPr>
              <a:lnSpc>
                <a:spcPct val="110000"/>
              </a:lnSpc>
            </a:pPr>
            <a:r>
              <a:rPr lang="zh-CN" altLang="en-US">
                <a:sym typeface="+mn-ea"/>
              </a:rPr>
              <a:t>在</a:t>
            </a:r>
          </a:p>
          <a:p>
            <a:pPr>
              <a:lnSpc>
                <a:spcPct val="110000"/>
              </a:lnSpc>
            </a:pPr>
            <a:r>
              <a:rPr lang="zh-CN" altLang="en-US">
                <a:sym typeface="+mn-ea"/>
              </a:rPr>
              <a:t>浏</a:t>
            </a:r>
          </a:p>
          <a:p>
            <a:pPr>
              <a:lnSpc>
                <a:spcPct val="110000"/>
              </a:lnSpc>
            </a:pPr>
            <a:r>
              <a:rPr lang="zh-CN" altLang="en-US">
                <a:sym typeface="+mn-ea"/>
              </a:rPr>
              <a:t>览</a:t>
            </a:r>
          </a:p>
          <a:p>
            <a:pPr>
              <a:lnSpc>
                <a:spcPct val="110000"/>
              </a:lnSpc>
            </a:pPr>
            <a:r>
              <a:rPr lang="zh-CN" altLang="en-US">
                <a:sym typeface="+mn-ea"/>
              </a:rPr>
              <a:t>器</a:t>
            </a:r>
          </a:p>
          <a:p>
            <a:pPr>
              <a:lnSpc>
                <a:spcPct val="110000"/>
              </a:lnSpc>
            </a:pPr>
            <a:r>
              <a:rPr lang="zh-CN" altLang="en-US">
                <a:sym typeface="+mn-ea"/>
              </a:rPr>
              <a:t>里</a:t>
            </a:r>
          </a:p>
          <a:p>
            <a:pPr>
              <a:lnSpc>
                <a:spcPct val="110000"/>
              </a:lnSpc>
            </a:pPr>
            <a:r>
              <a:rPr lang="zh-CN" altLang="en-US">
                <a:sym typeface="+mn-ea"/>
              </a:rPr>
              <a:t>打</a:t>
            </a:r>
          </a:p>
          <a:p>
            <a:pPr>
              <a:lnSpc>
                <a:spcPct val="110000"/>
              </a:lnSpc>
            </a:pPr>
            <a:r>
              <a:rPr lang="zh-CN" altLang="en-US">
                <a:sym typeface="+mn-ea"/>
              </a:rPr>
              <a:t>开</a:t>
            </a:r>
          </a:p>
          <a:p>
            <a:pPr>
              <a:lnSpc>
                <a:spcPct val="110000"/>
              </a:lnSpc>
            </a:pPr>
            <a:r>
              <a:rPr lang="zh-CN" altLang="en-US">
                <a:sym typeface="+mn-ea"/>
              </a:rPr>
              <a:t>以</a:t>
            </a:r>
          </a:p>
          <a:p>
            <a:pPr>
              <a:lnSpc>
                <a:spcPct val="110000"/>
              </a:lnSpc>
            </a:pPr>
            <a:r>
              <a:rPr lang="zh-CN" altLang="en-US">
                <a:sym typeface="+mn-ea"/>
              </a:rPr>
              <a:t>下</a:t>
            </a:r>
          </a:p>
          <a:p>
            <a:pPr>
              <a:lnSpc>
                <a:spcPct val="110000"/>
              </a:lnSpc>
            </a:pPr>
            <a:r>
              <a:rPr lang="zh-CN" altLang="en-US">
                <a:sym typeface="+mn-ea"/>
              </a:rPr>
              <a:t>链</a:t>
            </a:r>
          </a:p>
          <a:p>
            <a:pPr>
              <a:lnSpc>
                <a:spcPct val="110000"/>
              </a:lnSpc>
            </a:pPr>
            <a:r>
              <a:rPr lang="zh-CN" altLang="en-US">
                <a:sym typeface="+mn-ea"/>
              </a:rPr>
              <a:t>接</a:t>
            </a:r>
            <a:endParaRPr lang="zh-CN" altLang="en-US"/>
          </a:p>
        </p:txBody>
      </p:sp>
      <p:grpSp>
        <p:nvGrpSpPr>
          <p:cNvPr id="10" name="组合 9"/>
          <p:cNvGrpSpPr/>
          <p:nvPr/>
        </p:nvGrpSpPr>
        <p:grpSpPr>
          <a:xfrm>
            <a:off x="2649855" y="825500"/>
            <a:ext cx="8324850" cy="982980"/>
            <a:chOff x="3860" y="1740"/>
            <a:chExt cx="13110" cy="1548"/>
          </a:xfrm>
        </p:grpSpPr>
        <p:sp>
          <p:nvSpPr>
            <p:cNvPr id="7" name="文本框 6"/>
            <p:cNvSpPr txBox="1"/>
            <p:nvPr/>
          </p:nvSpPr>
          <p:spPr>
            <a:xfrm>
              <a:off x="4937" y="1765"/>
              <a:ext cx="7488" cy="725"/>
            </a:xfrm>
            <a:prstGeom prst="rect">
              <a:avLst/>
            </a:prstGeom>
            <a:noFill/>
          </p:spPr>
          <p:txBody>
            <a:bodyPr wrap="none" rtlCol="0" anchor="t">
              <a:spAutoFit/>
            </a:bodyPr>
            <a:lstStyle/>
            <a:p>
              <a:pPr algn="l"/>
              <a:r>
                <a:rPr lang="zh-CN" altLang="en-US" sz="2400" b="1">
                  <a:sym typeface="+mn-ea"/>
                </a:rPr>
                <a:t>沧州市鑫智飞翔建筑器材有限公司</a:t>
              </a:r>
            </a:p>
          </p:txBody>
        </p:sp>
        <p:sp>
          <p:nvSpPr>
            <p:cNvPr id="8" name="文本框 7"/>
            <p:cNvSpPr txBox="1"/>
            <p:nvPr/>
          </p:nvSpPr>
          <p:spPr>
            <a:xfrm>
              <a:off x="4959" y="2490"/>
              <a:ext cx="12011" cy="798"/>
            </a:xfrm>
            <a:prstGeom prst="rect">
              <a:avLst/>
            </a:prstGeom>
            <a:noFill/>
          </p:spPr>
          <p:txBody>
            <a:bodyPr wrap="none" rtlCol="0" anchor="t">
              <a:spAutoFit/>
            </a:bodyPr>
            <a:lstStyle/>
            <a:p>
              <a:pPr algn="l" fontAlgn="auto">
                <a:lnSpc>
                  <a:spcPct val="150000"/>
                </a:lnSpc>
              </a:pPr>
              <a:r>
                <a:rPr lang="zh-CN" altLang="en-US">
                  <a:sym typeface="+mn-ea"/>
                  <a:hlinkClick r:id="rId3"/>
                </a:rPr>
                <a:t>http://w.idccenter.net/Customer/Report/DYpm2?id=4DB0BC651A98ECCE</a:t>
              </a:r>
              <a:endParaRPr lang="zh-CN" altLang="en-US"/>
            </a:p>
          </p:txBody>
        </p:sp>
        <p:sp>
          <p:nvSpPr>
            <p:cNvPr id="9" name="流程图: 联系 8"/>
            <p:cNvSpPr/>
            <p:nvPr/>
          </p:nvSpPr>
          <p:spPr>
            <a:xfrm>
              <a:off x="3860" y="1740"/>
              <a:ext cx="796" cy="794"/>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5</a:t>
              </a:r>
            </a:p>
          </p:txBody>
        </p:sp>
      </p:grpSp>
      <p:grpSp>
        <p:nvGrpSpPr>
          <p:cNvPr id="11" name="组合 10"/>
          <p:cNvGrpSpPr/>
          <p:nvPr/>
        </p:nvGrpSpPr>
        <p:grpSpPr>
          <a:xfrm>
            <a:off x="2649855" y="2221865"/>
            <a:ext cx="8350250" cy="982980"/>
            <a:chOff x="3860" y="1740"/>
            <a:chExt cx="13150" cy="1548"/>
          </a:xfrm>
        </p:grpSpPr>
        <p:sp>
          <p:nvSpPr>
            <p:cNvPr id="14" name="文本框 13"/>
            <p:cNvSpPr txBox="1"/>
            <p:nvPr/>
          </p:nvSpPr>
          <p:spPr>
            <a:xfrm>
              <a:off x="4937" y="1765"/>
              <a:ext cx="3648" cy="725"/>
            </a:xfrm>
            <a:prstGeom prst="rect">
              <a:avLst/>
            </a:prstGeom>
            <a:noFill/>
          </p:spPr>
          <p:txBody>
            <a:bodyPr wrap="none" rtlCol="0" anchor="t">
              <a:spAutoFit/>
            </a:bodyPr>
            <a:lstStyle/>
            <a:p>
              <a:pPr algn="l"/>
              <a:r>
                <a:rPr lang="zh-CN" altLang="en-US" sz="2400" b="1">
                  <a:solidFill>
                    <a:srgbClr val="FDB83E"/>
                  </a:solidFill>
                  <a:sym typeface="+mn-ea"/>
                </a:rPr>
                <a:t>广而美精密部件</a:t>
              </a:r>
            </a:p>
          </p:txBody>
        </p:sp>
        <p:sp>
          <p:nvSpPr>
            <p:cNvPr id="15" name="文本框 14"/>
            <p:cNvSpPr txBox="1"/>
            <p:nvPr/>
          </p:nvSpPr>
          <p:spPr>
            <a:xfrm>
              <a:off x="4959" y="2490"/>
              <a:ext cx="12051" cy="798"/>
            </a:xfrm>
            <a:prstGeom prst="rect">
              <a:avLst/>
            </a:prstGeom>
            <a:noFill/>
          </p:spPr>
          <p:txBody>
            <a:bodyPr wrap="none" rtlCol="0" anchor="t">
              <a:spAutoFit/>
            </a:bodyPr>
            <a:lstStyle/>
            <a:p>
              <a:pPr algn="l" fontAlgn="auto">
                <a:lnSpc>
                  <a:spcPct val="150000"/>
                </a:lnSpc>
              </a:pPr>
              <a:r>
                <a:rPr lang="zh-CN" altLang="en-US">
                  <a:sym typeface="+mn-ea"/>
                  <a:hlinkClick r:id="rId4"/>
                </a:rPr>
                <a:t>http://w.idccenter.net/Customer/Report/DYpm2?id=B3ACDDDD1C48601B</a:t>
              </a:r>
              <a:endParaRPr lang="zh-CN" altLang="en-US"/>
            </a:p>
          </p:txBody>
        </p:sp>
        <p:sp>
          <p:nvSpPr>
            <p:cNvPr id="16" name="流程图: 联系 15"/>
            <p:cNvSpPr/>
            <p:nvPr/>
          </p:nvSpPr>
          <p:spPr>
            <a:xfrm>
              <a:off x="3860" y="1740"/>
              <a:ext cx="796" cy="794"/>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6</a:t>
              </a:r>
            </a:p>
          </p:txBody>
        </p:sp>
      </p:grpSp>
      <p:grpSp>
        <p:nvGrpSpPr>
          <p:cNvPr id="17" name="组合 16"/>
          <p:cNvGrpSpPr/>
          <p:nvPr/>
        </p:nvGrpSpPr>
        <p:grpSpPr>
          <a:xfrm>
            <a:off x="2649855" y="3618230"/>
            <a:ext cx="8147050" cy="982980"/>
            <a:chOff x="3860" y="1740"/>
            <a:chExt cx="12830" cy="1548"/>
          </a:xfrm>
        </p:grpSpPr>
        <p:sp>
          <p:nvSpPr>
            <p:cNvPr id="18" name="文本框 17"/>
            <p:cNvSpPr txBox="1"/>
            <p:nvPr/>
          </p:nvSpPr>
          <p:spPr>
            <a:xfrm>
              <a:off x="4937" y="1765"/>
              <a:ext cx="2688" cy="725"/>
            </a:xfrm>
            <a:prstGeom prst="rect">
              <a:avLst/>
            </a:prstGeom>
            <a:noFill/>
          </p:spPr>
          <p:txBody>
            <a:bodyPr wrap="none" rtlCol="0" anchor="t">
              <a:spAutoFit/>
            </a:bodyPr>
            <a:lstStyle/>
            <a:p>
              <a:pPr algn="l"/>
              <a:r>
                <a:rPr lang="zh-CN" altLang="en-US" sz="2400" b="1">
                  <a:solidFill>
                    <a:schemeClr val="tx1"/>
                  </a:solidFill>
                  <a:sym typeface="+mn-ea"/>
                </a:rPr>
                <a:t>德祥护栏网</a:t>
              </a:r>
            </a:p>
          </p:txBody>
        </p:sp>
        <p:sp>
          <p:nvSpPr>
            <p:cNvPr id="19" name="文本框 18"/>
            <p:cNvSpPr txBox="1"/>
            <p:nvPr/>
          </p:nvSpPr>
          <p:spPr>
            <a:xfrm>
              <a:off x="4959" y="2490"/>
              <a:ext cx="11731" cy="798"/>
            </a:xfrm>
            <a:prstGeom prst="rect">
              <a:avLst/>
            </a:prstGeom>
            <a:noFill/>
          </p:spPr>
          <p:txBody>
            <a:bodyPr wrap="none" rtlCol="0" anchor="t">
              <a:spAutoFit/>
            </a:bodyPr>
            <a:lstStyle/>
            <a:p>
              <a:pPr algn="l" fontAlgn="auto">
                <a:lnSpc>
                  <a:spcPct val="150000"/>
                </a:lnSpc>
              </a:pPr>
              <a:r>
                <a:rPr lang="zh-CN" altLang="en-US">
                  <a:sym typeface="+mn-ea"/>
                  <a:hlinkClick r:id="rId5"/>
                </a:rPr>
                <a:t>http://w.idccenter.net/Customer/Report/DYpm2?id=8E960413909DF36A</a:t>
              </a:r>
              <a:endParaRPr lang="zh-CN" altLang="en-US"/>
            </a:p>
          </p:txBody>
        </p:sp>
        <p:sp>
          <p:nvSpPr>
            <p:cNvPr id="20" name="流程图: 联系 19"/>
            <p:cNvSpPr/>
            <p:nvPr/>
          </p:nvSpPr>
          <p:spPr>
            <a:xfrm>
              <a:off x="3860" y="1740"/>
              <a:ext cx="796" cy="794"/>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7</a:t>
              </a:r>
            </a:p>
          </p:txBody>
        </p:sp>
      </p:grpSp>
      <p:grpSp>
        <p:nvGrpSpPr>
          <p:cNvPr id="21" name="组合 20"/>
          <p:cNvGrpSpPr/>
          <p:nvPr/>
        </p:nvGrpSpPr>
        <p:grpSpPr>
          <a:xfrm>
            <a:off x="2649855" y="5014595"/>
            <a:ext cx="8235950" cy="982980"/>
            <a:chOff x="3860" y="1740"/>
            <a:chExt cx="12970" cy="1548"/>
          </a:xfrm>
        </p:grpSpPr>
        <p:sp>
          <p:nvSpPr>
            <p:cNvPr id="22" name="文本框 21"/>
            <p:cNvSpPr txBox="1"/>
            <p:nvPr/>
          </p:nvSpPr>
          <p:spPr>
            <a:xfrm>
              <a:off x="4937" y="1765"/>
              <a:ext cx="6048" cy="725"/>
            </a:xfrm>
            <a:prstGeom prst="rect">
              <a:avLst/>
            </a:prstGeom>
            <a:noFill/>
          </p:spPr>
          <p:txBody>
            <a:bodyPr wrap="none" rtlCol="0" anchor="t">
              <a:spAutoFit/>
            </a:bodyPr>
            <a:lstStyle/>
            <a:p>
              <a:pPr algn="l"/>
              <a:r>
                <a:rPr lang="zh-CN" altLang="en-US" sz="2400" b="1">
                  <a:solidFill>
                    <a:srgbClr val="FDB83E"/>
                  </a:solidFill>
                  <a:sym typeface="+mn-ea"/>
                </a:rPr>
                <a:t>山东和美数控设备有限公司</a:t>
              </a:r>
            </a:p>
          </p:txBody>
        </p:sp>
        <p:sp>
          <p:nvSpPr>
            <p:cNvPr id="23" name="文本框 22"/>
            <p:cNvSpPr txBox="1"/>
            <p:nvPr/>
          </p:nvSpPr>
          <p:spPr>
            <a:xfrm>
              <a:off x="4959" y="2490"/>
              <a:ext cx="11871" cy="798"/>
            </a:xfrm>
            <a:prstGeom prst="rect">
              <a:avLst/>
            </a:prstGeom>
            <a:noFill/>
          </p:spPr>
          <p:txBody>
            <a:bodyPr wrap="none" rtlCol="0" anchor="t">
              <a:spAutoFit/>
            </a:bodyPr>
            <a:lstStyle/>
            <a:p>
              <a:pPr algn="l" fontAlgn="auto">
                <a:lnSpc>
                  <a:spcPct val="150000"/>
                </a:lnSpc>
              </a:pPr>
              <a:r>
                <a:rPr lang="zh-CN" altLang="en-US">
                  <a:sym typeface="+mn-ea"/>
                  <a:hlinkClick r:id="rId6"/>
                </a:rPr>
                <a:t>http://w.idccenter.net/Customer/Report/DYpm2?id=483BB1A0E33C3BB6</a:t>
              </a:r>
              <a:endParaRPr lang="zh-CN" altLang="en-US"/>
            </a:p>
          </p:txBody>
        </p:sp>
        <p:sp>
          <p:nvSpPr>
            <p:cNvPr id="24" name="流程图: 联系 23"/>
            <p:cNvSpPr/>
            <p:nvPr/>
          </p:nvSpPr>
          <p:spPr>
            <a:xfrm>
              <a:off x="3860" y="1740"/>
              <a:ext cx="796" cy="794"/>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8</a:t>
              </a:r>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112260" y="550545"/>
            <a:ext cx="3967480" cy="825500"/>
            <a:chOff x="1347" y="1250"/>
            <a:chExt cx="6248" cy="1300"/>
          </a:xfrm>
        </p:grpSpPr>
        <p:sp>
          <p:nvSpPr>
            <p:cNvPr id="9" name="文本框 8"/>
            <p:cNvSpPr txBox="1"/>
            <p:nvPr/>
          </p:nvSpPr>
          <p:spPr>
            <a:xfrm>
              <a:off x="1347" y="1250"/>
              <a:ext cx="6248" cy="1016"/>
            </a:xfrm>
            <a:prstGeom prst="rect">
              <a:avLst/>
            </a:prstGeom>
            <a:noFill/>
          </p:spPr>
          <p:txBody>
            <a:bodyPr wrap="none" rtlCol="0" anchor="t">
              <a:spAutoFit/>
            </a:bodyPr>
            <a:lstStyle/>
            <a:p>
              <a:pPr algn="l"/>
              <a:r>
                <a:rPr sz="3600" b="1">
                  <a:sym typeface="+mn-ea"/>
                </a:rPr>
                <a:t>抖音搜索 获客优势</a:t>
              </a:r>
            </a:p>
          </p:txBody>
        </p:sp>
        <p:sp>
          <p:nvSpPr>
            <p:cNvPr id="4" name="矩形 3"/>
            <p:cNvSpPr/>
            <p:nvPr/>
          </p:nvSpPr>
          <p:spPr>
            <a:xfrm flipV="1">
              <a:off x="3045"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8344535" y="2259965"/>
            <a:ext cx="3060065" cy="3630930"/>
            <a:chOff x="13212" y="3691"/>
            <a:chExt cx="4819" cy="5718"/>
          </a:xfrm>
        </p:grpSpPr>
        <p:grpSp>
          <p:nvGrpSpPr>
            <p:cNvPr id="12" name="组合 11"/>
            <p:cNvGrpSpPr/>
            <p:nvPr/>
          </p:nvGrpSpPr>
          <p:grpSpPr>
            <a:xfrm>
              <a:off x="13212" y="6737"/>
              <a:ext cx="4819" cy="2672"/>
              <a:chOff x="1440" y="5487"/>
              <a:chExt cx="4819" cy="2672"/>
            </a:xfrm>
          </p:grpSpPr>
          <p:sp>
            <p:nvSpPr>
              <p:cNvPr id="13" name="文本框 12"/>
              <p:cNvSpPr txBox="1"/>
              <p:nvPr/>
            </p:nvSpPr>
            <p:spPr>
              <a:xfrm>
                <a:off x="1440" y="5487"/>
                <a:ext cx="2208" cy="725"/>
              </a:xfrm>
              <a:prstGeom prst="rect">
                <a:avLst/>
              </a:prstGeom>
              <a:noFill/>
            </p:spPr>
            <p:txBody>
              <a:bodyPr wrap="none" rtlCol="0" anchor="t">
                <a:spAutoFit/>
              </a:bodyPr>
              <a:lstStyle/>
              <a:p>
                <a:pPr algn="l"/>
                <a:r>
                  <a:rPr lang="zh-CN" altLang="en-US" sz="2400" b="1">
                    <a:sym typeface="+mn-ea"/>
                  </a:rPr>
                  <a:t>全网可见</a:t>
                </a:r>
              </a:p>
            </p:txBody>
          </p:sp>
          <p:sp>
            <p:nvSpPr>
              <p:cNvPr id="14" name="文本框 13"/>
              <p:cNvSpPr txBox="1"/>
              <p:nvPr/>
            </p:nvSpPr>
            <p:spPr>
              <a:xfrm>
                <a:off x="1440" y="6464"/>
                <a:ext cx="4819" cy="1695"/>
              </a:xfrm>
              <a:prstGeom prst="rect">
                <a:avLst/>
              </a:prstGeom>
              <a:noFill/>
            </p:spPr>
            <p:txBody>
              <a:bodyPr wrap="square" rtlCol="0" anchor="t">
                <a:spAutoFit/>
              </a:bodyPr>
              <a:lstStyle/>
              <a:p>
                <a:r>
                  <a:rPr lang="zh-CN" altLang="en-US" sz="1600">
                    <a:sym typeface="+mn-ea"/>
                  </a:rPr>
                  <a:t>无论客户在哪个城市，什么时候搜索，视频和商店就会出现在首页，产品和服务大大曝光，提高询盘转化和商品购买率。</a:t>
                </a:r>
                <a:endParaRPr lang="zh-CN" altLang="en-US" sz="1600"/>
              </a:p>
            </p:txBody>
          </p:sp>
        </p:grpSp>
        <p:pic>
          <p:nvPicPr>
            <p:cNvPr id="21" name="图片 20" descr="2177352"/>
            <p:cNvPicPr>
              <a:picLocks noChangeAspect="1"/>
            </p:cNvPicPr>
            <p:nvPr/>
          </p:nvPicPr>
          <p:blipFill>
            <a:blip r:embed="rId3"/>
            <a:stretch>
              <a:fillRect/>
            </a:stretch>
          </p:blipFill>
          <p:spPr>
            <a:xfrm>
              <a:off x="13322" y="3691"/>
              <a:ext cx="2470" cy="2470"/>
            </a:xfrm>
            <a:prstGeom prst="rect">
              <a:avLst/>
            </a:prstGeom>
          </p:spPr>
        </p:pic>
      </p:grpSp>
      <p:grpSp>
        <p:nvGrpSpPr>
          <p:cNvPr id="24" name="组合 23"/>
          <p:cNvGrpSpPr/>
          <p:nvPr/>
        </p:nvGrpSpPr>
        <p:grpSpPr>
          <a:xfrm>
            <a:off x="4970145" y="2175510"/>
            <a:ext cx="2944495" cy="3469005"/>
            <a:chOff x="7503" y="3558"/>
            <a:chExt cx="4637" cy="5463"/>
          </a:xfrm>
        </p:grpSpPr>
        <p:grpSp>
          <p:nvGrpSpPr>
            <p:cNvPr id="8" name="组合 7"/>
            <p:cNvGrpSpPr/>
            <p:nvPr/>
          </p:nvGrpSpPr>
          <p:grpSpPr>
            <a:xfrm>
              <a:off x="7605" y="6737"/>
              <a:ext cx="4535" cy="2284"/>
              <a:chOff x="1440" y="5487"/>
              <a:chExt cx="4535" cy="2284"/>
            </a:xfrm>
          </p:grpSpPr>
          <p:sp>
            <p:nvSpPr>
              <p:cNvPr id="10" name="文本框 9"/>
              <p:cNvSpPr txBox="1"/>
              <p:nvPr/>
            </p:nvSpPr>
            <p:spPr>
              <a:xfrm>
                <a:off x="1440" y="5487"/>
                <a:ext cx="2208" cy="725"/>
              </a:xfrm>
              <a:prstGeom prst="rect">
                <a:avLst/>
              </a:prstGeom>
              <a:noFill/>
            </p:spPr>
            <p:txBody>
              <a:bodyPr wrap="none" rtlCol="0" anchor="t">
                <a:spAutoFit/>
              </a:bodyPr>
              <a:lstStyle/>
              <a:p>
                <a:pPr algn="l"/>
                <a:r>
                  <a:rPr lang="zh-CN" altLang="en-US" sz="2400" b="1">
                    <a:sym typeface="+mn-ea"/>
                  </a:rPr>
                  <a:t>精准受众</a:t>
                </a:r>
              </a:p>
            </p:txBody>
          </p:sp>
          <p:sp>
            <p:nvSpPr>
              <p:cNvPr id="11" name="文本框 10"/>
              <p:cNvSpPr txBox="1"/>
              <p:nvPr/>
            </p:nvSpPr>
            <p:spPr>
              <a:xfrm>
                <a:off x="1440" y="6464"/>
                <a:ext cx="4535" cy="1307"/>
              </a:xfrm>
              <a:prstGeom prst="rect">
                <a:avLst/>
              </a:prstGeom>
              <a:noFill/>
            </p:spPr>
            <p:txBody>
              <a:bodyPr wrap="square" rtlCol="0" anchor="t">
                <a:spAutoFit/>
              </a:bodyPr>
              <a:lstStyle/>
              <a:p>
                <a:r>
                  <a:rPr lang="zh-CN" altLang="en-US" sz="1600">
                    <a:sym typeface="+mn-ea"/>
                  </a:rPr>
                  <a:t>用户主动搜索，目的明确，标签匹配，这样的定向精准营销，获客转化率远高于普通刷视频等推广。</a:t>
                </a:r>
                <a:endParaRPr lang="zh-CN" altLang="en-US" sz="1600"/>
              </a:p>
            </p:txBody>
          </p:sp>
        </p:grpSp>
        <p:pic>
          <p:nvPicPr>
            <p:cNvPr id="19" name="图片 18" descr="3093792"/>
            <p:cNvPicPr>
              <a:picLocks noChangeAspect="1"/>
            </p:cNvPicPr>
            <p:nvPr/>
          </p:nvPicPr>
          <p:blipFill>
            <a:blip r:embed="rId4"/>
            <a:stretch>
              <a:fillRect/>
            </a:stretch>
          </p:blipFill>
          <p:spPr>
            <a:xfrm>
              <a:off x="7503" y="3558"/>
              <a:ext cx="2839" cy="2839"/>
            </a:xfrm>
            <a:prstGeom prst="rect">
              <a:avLst/>
            </a:prstGeom>
          </p:spPr>
        </p:pic>
      </p:grpSp>
      <p:grpSp>
        <p:nvGrpSpPr>
          <p:cNvPr id="23" name="组合 22"/>
          <p:cNvGrpSpPr/>
          <p:nvPr/>
        </p:nvGrpSpPr>
        <p:grpSpPr>
          <a:xfrm>
            <a:off x="1357630" y="2190115"/>
            <a:ext cx="3059430" cy="3454400"/>
            <a:chOff x="1796" y="3581"/>
            <a:chExt cx="4818" cy="5440"/>
          </a:xfrm>
        </p:grpSpPr>
        <p:grpSp>
          <p:nvGrpSpPr>
            <p:cNvPr id="7" name="组合 6"/>
            <p:cNvGrpSpPr/>
            <p:nvPr/>
          </p:nvGrpSpPr>
          <p:grpSpPr>
            <a:xfrm>
              <a:off x="1796" y="6737"/>
              <a:ext cx="4819" cy="2284"/>
              <a:chOff x="1440" y="5487"/>
              <a:chExt cx="4819" cy="2284"/>
            </a:xfrm>
          </p:grpSpPr>
          <p:sp>
            <p:nvSpPr>
              <p:cNvPr id="5" name="文本框 4"/>
              <p:cNvSpPr txBox="1"/>
              <p:nvPr/>
            </p:nvSpPr>
            <p:spPr>
              <a:xfrm>
                <a:off x="1440" y="5487"/>
                <a:ext cx="2688" cy="725"/>
              </a:xfrm>
              <a:prstGeom prst="rect">
                <a:avLst/>
              </a:prstGeom>
              <a:noFill/>
            </p:spPr>
            <p:txBody>
              <a:bodyPr wrap="none" rtlCol="0" anchor="t">
                <a:spAutoFit/>
              </a:bodyPr>
              <a:lstStyle/>
              <a:p>
                <a:r>
                  <a:rPr lang="zh-CN" altLang="en-US" sz="2400" b="1">
                    <a:sym typeface="+mn-ea"/>
                  </a:rPr>
                  <a:t>用户基数大</a:t>
                </a:r>
              </a:p>
            </p:txBody>
          </p:sp>
          <p:sp>
            <p:nvSpPr>
              <p:cNvPr id="6" name="文本框 5"/>
              <p:cNvSpPr txBox="1"/>
              <p:nvPr/>
            </p:nvSpPr>
            <p:spPr>
              <a:xfrm>
                <a:off x="1440" y="6464"/>
                <a:ext cx="4819" cy="1307"/>
              </a:xfrm>
              <a:prstGeom prst="rect">
                <a:avLst/>
              </a:prstGeom>
              <a:noFill/>
            </p:spPr>
            <p:txBody>
              <a:bodyPr wrap="square" rtlCol="0" anchor="t">
                <a:spAutoFit/>
              </a:bodyPr>
              <a:lstStyle/>
              <a:p>
                <a:r>
                  <a:rPr lang="zh-CN" altLang="en-US" sz="1600">
                    <a:sym typeface="+mn-ea"/>
                  </a:rPr>
                  <a:t>抖音日均视频搜索量突破6亿，大部分品牌、商家在抖音被搜索的次数，都大于传统搜索引擎。</a:t>
                </a:r>
                <a:endParaRPr lang="zh-CN" altLang="en-US" sz="1600"/>
              </a:p>
            </p:txBody>
          </p:sp>
        </p:grpSp>
        <p:pic>
          <p:nvPicPr>
            <p:cNvPr id="20" name="图片 19" descr="3791146"/>
            <p:cNvPicPr>
              <a:picLocks noChangeAspect="1"/>
            </p:cNvPicPr>
            <p:nvPr/>
          </p:nvPicPr>
          <p:blipFill>
            <a:blip r:embed="rId5"/>
            <a:stretch>
              <a:fillRect/>
            </a:stretch>
          </p:blipFill>
          <p:spPr>
            <a:xfrm>
              <a:off x="1796" y="3581"/>
              <a:ext cx="2637" cy="2637"/>
            </a:xfrm>
            <a:prstGeom prst="rect">
              <a:avLst/>
            </a:prstGeom>
          </p:spPr>
        </p:pic>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18260" y="2675255"/>
            <a:ext cx="2011680" cy="778510"/>
            <a:chOff x="8016" y="371"/>
            <a:chExt cx="3168" cy="1226"/>
          </a:xfrm>
        </p:grpSpPr>
        <p:sp>
          <p:nvSpPr>
            <p:cNvPr id="9" name="文本框 8"/>
            <p:cNvSpPr txBox="1"/>
            <p:nvPr/>
          </p:nvSpPr>
          <p:spPr>
            <a:xfrm>
              <a:off x="8016" y="371"/>
              <a:ext cx="3168" cy="1016"/>
            </a:xfrm>
            <a:prstGeom prst="rect">
              <a:avLst/>
            </a:prstGeom>
            <a:noFill/>
          </p:spPr>
          <p:txBody>
            <a:bodyPr wrap="none" rtlCol="0" anchor="t">
              <a:spAutoFit/>
            </a:bodyPr>
            <a:lstStyle/>
            <a:p>
              <a:pPr algn="l"/>
              <a:r>
                <a:rPr sz="3600" b="1">
                  <a:sym typeface="+mn-ea"/>
                </a:rPr>
                <a:t>计费标准</a:t>
              </a:r>
            </a:p>
          </p:txBody>
        </p:sp>
        <p:sp>
          <p:nvSpPr>
            <p:cNvPr id="3" name="矩形 2"/>
            <p:cNvSpPr/>
            <p:nvPr/>
          </p:nvSpPr>
          <p:spPr>
            <a:xfrm flipV="1">
              <a:off x="8176"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639945" y="1588135"/>
            <a:ext cx="6123305" cy="3032125"/>
            <a:chOff x="7439" y="2369"/>
            <a:chExt cx="9643" cy="4775"/>
          </a:xfrm>
        </p:grpSpPr>
        <p:sp>
          <p:nvSpPr>
            <p:cNvPr id="5" name="文本框 4"/>
            <p:cNvSpPr txBox="1"/>
            <p:nvPr/>
          </p:nvSpPr>
          <p:spPr>
            <a:xfrm>
              <a:off x="7439" y="2369"/>
              <a:ext cx="9243" cy="725"/>
            </a:xfrm>
            <a:prstGeom prst="rect">
              <a:avLst/>
            </a:prstGeom>
            <a:noFill/>
          </p:spPr>
          <p:txBody>
            <a:bodyPr wrap="none" rtlCol="0" anchor="t">
              <a:spAutoFit/>
            </a:bodyPr>
            <a:lstStyle/>
            <a:p>
              <a:pPr algn="l"/>
              <a:r>
                <a:rPr kumimoji="1" lang="zh-CN" altLang="en-US" sz="2400" dirty="0">
                  <a:sym typeface="+mn-ea"/>
                </a:rPr>
                <a:t>搜索量：</a:t>
              </a:r>
              <a:r>
                <a:rPr kumimoji="1" lang="en-US" altLang="zh-CN" sz="2400" dirty="0">
                  <a:sym typeface="+mn-ea"/>
                </a:rPr>
                <a:t> 0-500              </a:t>
              </a:r>
              <a:r>
                <a:rPr kumimoji="1" lang="en-US" altLang="zh-CN" sz="2400" b="1" dirty="0">
                  <a:sym typeface="+mn-ea"/>
                </a:rPr>
                <a:t> </a:t>
              </a:r>
              <a:r>
                <a:rPr kumimoji="1" lang="zh-CN" altLang="en-US" sz="2400" b="1" dirty="0">
                  <a:solidFill>
                    <a:srgbClr val="FDB83E"/>
                  </a:solidFill>
                  <a:sym typeface="+mn-ea"/>
                </a:rPr>
                <a:t>价格：</a:t>
              </a:r>
              <a:r>
                <a:rPr kumimoji="1" lang="en-US" altLang="zh-CN" sz="2400" b="1" dirty="0">
                  <a:solidFill>
                    <a:srgbClr val="FDB83E"/>
                  </a:solidFill>
                  <a:sym typeface="+mn-ea"/>
                </a:rPr>
                <a:t>3</a:t>
              </a:r>
              <a:r>
                <a:rPr kumimoji="1" lang="zh-CN" altLang="en-US" sz="2400" b="1" dirty="0">
                  <a:solidFill>
                    <a:srgbClr val="FDB83E"/>
                  </a:solidFill>
                  <a:sym typeface="+mn-ea"/>
                </a:rPr>
                <a:t>元</a:t>
              </a:r>
              <a:r>
                <a:rPr kumimoji="1" lang="en-US" altLang="zh-CN" sz="2400" b="1" dirty="0">
                  <a:solidFill>
                    <a:srgbClr val="FDB83E"/>
                  </a:solidFill>
                  <a:sym typeface="+mn-ea"/>
                </a:rPr>
                <a:t>/</a:t>
              </a:r>
              <a:r>
                <a:rPr kumimoji="1" lang="zh-CN" altLang="en-US" sz="2400" b="1" dirty="0">
                  <a:solidFill>
                    <a:srgbClr val="FDB83E"/>
                  </a:solidFill>
                  <a:sym typeface="+mn-ea"/>
                </a:rPr>
                <a:t>天</a:t>
              </a:r>
              <a:r>
                <a:rPr kumimoji="1" lang="en-US" altLang="zh-CN" sz="2400" b="1" dirty="0">
                  <a:solidFill>
                    <a:srgbClr val="FDB83E"/>
                  </a:solidFill>
                  <a:sym typeface="+mn-ea"/>
                </a:rPr>
                <a:t>. </a:t>
              </a:r>
              <a:r>
                <a:rPr kumimoji="1" lang="zh-CN" altLang="en-US" sz="2400" b="1" dirty="0">
                  <a:solidFill>
                    <a:srgbClr val="FDB83E"/>
                  </a:solidFill>
                  <a:sym typeface="+mn-ea"/>
                </a:rPr>
                <a:t>词</a:t>
              </a:r>
              <a:r>
                <a:rPr kumimoji="1" lang="en-US" altLang="zh-CN" sz="2400" dirty="0">
                  <a:solidFill>
                    <a:srgbClr val="FDB83E"/>
                  </a:solidFill>
                  <a:sym typeface="+mn-ea"/>
                </a:rPr>
                <a:t> </a:t>
              </a:r>
            </a:p>
          </p:txBody>
        </p:sp>
        <p:sp>
          <p:nvSpPr>
            <p:cNvPr id="6" name="文本框 5"/>
            <p:cNvSpPr txBox="1"/>
            <p:nvPr/>
          </p:nvSpPr>
          <p:spPr>
            <a:xfrm>
              <a:off x="7439" y="3719"/>
              <a:ext cx="9246" cy="725"/>
            </a:xfrm>
            <a:prstGeom prst="rect">
              <a:avLst/>
            </a:prstGeom>
            <a:noFill/>
          </p:spPr>
          <p:txBody>
            <a:bodyPr wrap="none" rtlCol="0" anchor="t">
              <a:spAutoFit/>
            </a:bodyPr>
            <a:lstStyle/>
            <a:p>
              <a:pPr algn="l"/>
              <a:r>
                <a:rPr kumimoji="1" lang="zh-CN" altLang="en-US" sz="2400" dirty="0">
                  <a:sym typeface="+mn-ea"/>
                </a:rPr>
                <a:t>搜索量：</a:t>
              </a:r>
              <a:r>
                <a:rPr kumimoji="1" lang="en-US" altLang="zh-CN" sz="2400" dirty="0">
                  <a:sym typeface="+mn-ea"/>
                </a:rPr>
                <a:t> 501-1500         </a:t>
              </a:r>
              <a:r>
                <a:rPr kumimoji="1" lang="zh-CN" altLang="en-US" sz="2400" b="1" dirty="0">
                  <a:solidFill>
                    <a:srgbClr val="FDB83E"/>
                  </a:solidFill>
                  <a:sym typeface="+mn-ea"/>
                </a:rPr>
                <a:t>价格：</a:t>
              </a:r>
              <a:r>
                <a:rPr kumimoji="1" lang="en-US" altLang="zh-CN" sz="2400" b="1" dirty="0">
                  <a:solidFill>
                    <a:srgbClr val="FDB83E"/>
                  </a:solidFill>
                  <a:sym typeface="+mn-ea"/>
                </a:rPr>
                <a:t>9</a:t>
              </a:r>
              <a:r>
                <a:rPr kumimoji="1" lang="zh-CN" altLang="en-US" sz="2400" b="1" dirty="0">
                  <a:solidFill>
                    <a:srgbClr val="FDB83E"/>
                  </a:solidFill>
                  <a:sym typeface="+mn-ea"/>
                </a:rPr>
                <a:t>元</a:t>
              </a:r>
              <a:r>
                <a:rPr kumimoji="1" lang="en-US" altLang="zh-CN" sz="2400" b="1" dirty="0">
                  <a:solidFill>
                    <a:srgbClr val="FDB83E"/>
                  </a:solidFill>
                  <a:sym typeface="+mn-ea"/>
                </a:rPr>
                <a:t>/</a:t>
              </a:r>
              <a:r>
                <a:rPr kumimoji="1" lang="zh-CN" altLang="en-US" sz="2400" b="1" dirty="0">
                  <a:solidFill>
                    <a:srgbClr val="FDB83E"/>
                  </a:solidFill>
                  <a:sym typeface="+mn-ea"/>
                </a:rPr>
                <a:t>天</a:t>
              </a:r>
              <a:r>
                <a:rPr kumimoji="1" lang="en-US" altLang="zh-CN" sz="2400" b="1" dirty="0">
                  <a:solidFill>
                    <a:srgbClr val="FDB83E"/>
                  </a:solidFill>
                  <a:sym typeface="+mn-ea"/>
                </a:rPr>
                <a:t>. </a:t>
              </a:r>
              <a:r>
                <a:rPr kumimoji="1" lang="zh-CN" altLang="en-US" sz="2400" b="1" dirty="0">
                  <a:solidFill>
                    <a:srgbClr val="FDB83E"/>
                  </a:solidFill>
                  <a:sym typeface="+mn-ea"/>
                </a:rPr>
                <a:t>词</a:t>
              </a:r>
              <a:r>
                <a:rPr kumimoji="1" lang="en-US" altLang="zh-CN" sz="2400" b="1" dirty="0">
                  <a:solidFill>
                    <a:srgbClr val="FDB83E"/>
                  </a:solidFill>
                  <a:sym typeface="+mn-ea"/>
                </a:rPr>
                <a:t> </a:t>
              </a:r>
            </a:p>
          </p:txBody>
        </p:sp>
        <p:sp>
          <p:nvSpPr>
            <p:cNvPr id="7" name="文本框 6"/>
            <p:cNvSpPr txBox="1"/>
            <p:nvPr/>
          </p:nvSpPr>
          <p:spPr>
            <a:xfrm>
              <a:off x="7439" y="5069"/>
              <a:ext cx="9643" cy="725"/>
            </a:xfrm>
            <a:prstGeom prst="rect">
              <a:avLst/>
            </a:prstGeom>
            <a:noFill/>
          </p:spPr>
          <p:txBody>
            <a:bodyPr wrap="none" rtlCol="0" anchor="t">
              <a:spAutoFit/>
            </a:bodyPr>
            <a:lstStyle/>
            <a:p>
              <a:pPr algn="l"/>
              <a:r>
                <a:rPr kumimoji="1" lang="zh-CN" altLang="en-US" sz="2400" dirty="0">
                  <a:sym typeface="+mn-ea"/>
                </a:rPr>
                <a:t>搜索量：</a:t>
              </a:r>
              <a:r>
                <a:rPr kumimoji="1" lang="en-US" altLang="zh-CN" sz="2400" dirty="0">
                  <a:sym typeface="+mn-ea"/>
                </a:rPr>
                <a:t> 1501-               </a:t>
              </a:r>
              <a:r>
                <a:rPr kumimoji="1" lang="zh-CN" altLang="en-US" sz="2400" b="1" dirty="0">
                  <a:solidFill>
                    <a:srgbClr val="FDB83E"/>
                  </a:solidFill>
                  <a:sym typeface="+mn-ea"/>
                </a:rPr>
                <a:t>价格：</a:t>
              </a:r>
              <a:r>
                <a:rPr kumimoji="1" lang="en-US" altLang="zh-CN" sz="2400" b="1" dirty="0">
                  <a:solidFill>
                    <a:srgbClr val="FDB83E"/>
                  </a:solidFill>
                  <a:sym typeface="+mn-ea"/>
                </a:rPr>
                <a:t>18</a:t>
              </a:r>
              <a:r>
                <a:rPr kumimoji="1" lang="zh-CN" altLang="en-US" sz="2400" b="1" dirty="0">
                  <a:solidFill>
                    <a:srgbClr val="FDB83E"/>
                  </a:solidFill>
                  <a:sym typeface="+mn-ea"/>
                </a:rPr>
                <a:t>元</a:t>
              </a:r>
              <a:r>
                <a:rPr kumimoji="1" lang="en-US" altLang="zh-CN" sz="2400" b="1" dirty="0">
                  <a:solidFill>
                    <a:srgbClr val="FDB83E"/>
                  </a:solidFill>
                  <a:sym typeface="+mn-ea"/>
                </a:rPr>
                <a:t>/</a:t>
              </a:r>
              <a:r>
                <a:rPr kumimoji="1" lang="zh-CN" altLang="en-US" sz="2400" b="1" dirty="0">
                  <a:solidFill>
                    <a:srgbClr val="FDB83E"/>
                  </a:solidFill>
                  <a:sym typeface="+mn-ea"/>
                </a:rPr>
                <a:t>天</a:t>
              </a:r>
              <a:r>
                <a:rPr kumimoji="1" lang="en-US" altLang="zh-CN" sz="2400" b="1" dirty="0">
                  <a:solidFill>
                    <a:srgbClr val="FDB83E"/>
                  </a:solidFill>
                  <a:sym typeface="+mn-ea"/>
                </a:rPr>
                <a:t>. </a:t>
              </a:r>
              <a:r>
                <a:rPr kumimoji="1" lang="zh-CN" altLang="en-US" sz="2400" b="1" dirty="0">
                  <a:solidFill>
                    <a:srgbClr val="FDB83E"/>
                  </a:solidFill>
                  <a:sym typeface="+mn-ea"/>
                </a:rPr>
                <a:t>词</a:t>
              </a:r>
              <a:r>
                <a:rPr kumimoji="1" lang="en-US" altLang="zh-CN" sz="2400" b="1" dirty="0">
                  <a:solidFill>
                    <a:srgbClr val="FDB83E"/>
                  </a:solidFill>
                  <a:sym typeface="+mn-ea"/>
                </a:rPr>
                <a:t>  </a:t>
              </a:r>
            </a:p>
          </p:txBody>
        </p:sp>
        <p:sp>
          <p:nvSpPr>
            <p:cNvPr id="8" name="文本框 7"/>
            <p:cNvSpPr txBox="1"/>
            <p:nvPr/>
          </p:nvSpPr>
          <p:spPr>
            <a:xfrm>
              <a:off x="7439" y="6419"/>
              <a:ext cx="9413" cy="725"/>
            </a:xfrm>
            <a:prstGeom prst="rect">
              <a:avLst/>
            </a:prstGeom>
            <a:noFill/>
          </p:spPr>
          <p:txBody>
            <a:bodyPr wrap="square" rtlCol="0" anchor="t">
              <a:spAutoFit/>
            </a:bodyPr>
            <a:lstStyle/>
            <a:p>
              <a:pPr algn="l"/>
              <a:r>
                <a:rPr kumimoji="1" lang="en-US" altLang="zh-CN" sz="2400" b="1" dirty="0">
                  <a:sym typeface="+mn-ea"/>
                </a:rPr>
                <a:t>8</a:t>
              </a:r>
              <a:r>
                <a:rPr kumimoji="1" lang="zh-CN" altLang="en-US" sz="2400" b="1" dirty="0">
                  <a:sym typeface="+mn-ea"/>
                </a:rPr>
                <a:t>个词起</a:t>
              </a:r>
              <a:r>
                <a:rPr kumimoji="1" lang="en-US" altLang="zh-CN" sz="2400" b="1" dirty="0">
                  <a:sym typeface="+mn-ea"/>
                </a:rPr>
                <a:t>                </a:t>
              </a:r>
              <a:r>
                <a:rPr kumimoji="1" lang="zh-CN" altLang="en-US" sz="2400" b="1" dirty="0">
                  <a:sym typeface="+mn-ea"/>
                </a:rPr>
                <a:t>可联系专员进行核词定价</a:t>
              </a:r>
              <a:endParaRPr lang="zh-CN" altLang="en-US" sz="2400" b="1"/>
            </a:p>
          </p:txBody>
        </p:sp>
      </p:grpSp>
      <p:grpSp>
        <p:nvGrpSpPr>
          <p:cNvPr id="12" name="组合 11"/>
          <p:cNvGrpSpPr/>
          <p:nvPr/>
        </p:nvGrpSpPr>
        <p:grpSpPr>
          <a:xfrm>
            <a:off x="1232535" y="5443220"/>
            <a:ext cx="9726930" cy="490855"/>
            <a:chOff x="1941" y="9078"/>
            <a:chExt cx="15318" cy="773"/>
          </a:xfrm>
        </p:grpSpPr>
        <p:sp>
          <p:nvSpPr>
            <p:cNvPr id="11" name="圆角矩形 10"/>
            <p:cNvSpPr/>
            <p:nvPr/>
          </p:nvSpPr>
          <p:spPr>
            <a:xfrm>
              <a:off x="1941" y="9078"/>
              <a:ext cx="15318" cy="77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036" y="9175"/>
              <a:ext cx="5688" cy="580"/>
            </a:xfrm>
            <a:prstGeom prst="rect">
              <a:avLst/>
            </a:prstGeom>
            <a:noFill/>
          </p:spPr>
          <p:txBody>
            <a:bodyPr wrap="none" rtlCol="0" anchor="t">
              <a:spAutoFit/>
            </a:bodyPr>
            <a:lstStyle/>
            <a:p>
              <a:pPr algn="ctr"/>
              <a:r>
                <a:rPr kumimoji="1" lang="zh-CN" altLang="en-US" dirty="0">
                  <a:solidFill>
                    <a:srgbClr val="FFC000"/>
                  </a:solidFill>
                  <a:sym typeface="+mn-ea"/>
                </a:rPr>
                <a:t>（超级性价比，助您推广无忧！）</a:t>
              </a:r>
            </a:p>
          </p:txBody>
        </p:sp>
      </p:grpSp>
      <p:sp>
        <p:nvSpPr>
          <p:cNvPr id="13" name="左大括号 12"/>
          <p:cNvSpPr/>
          <p:nvPr/>
        </p:nvSpPr>
        <p:spPr>
          <a:xfrm>
            <a:off x="3582035" y="1490345"/>
            <a:ext cx="735965" cy="3202940"/>
          </a:xfrm>
          <a:prstGeom prst="leftBrace">
            <a:avLst>
              <a:gd name="adj1" fmla="val 35806"/>
              <a:gd name="adj2" fmla="val 50000"/>
            </a:avLst>
          </a:prstGeom>
          <a:ln w="101600">
            <a:solidFill>
              <a:srgbClr val="FFC000"/>
            </a:solidFill>
            <a:bevel/>
            <a:headEnd type="triangle"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84265" y="2515235"/>
            <a:ext cx="4876800" cy="1979930"/>
            <a:chOff x="1554" y="2781"/>
            <a:chExt cx="7680" cy="3118"/>
          </a:xfrm>
        </p:grpSpPr>
        <p:grpSp>
          <p:nvGrpSpPr>
            <p:cNvPr id="4" name="组合 3"/>
            <p:cNvGrpSpPr/>
            <p:nvPr/>
          </p:nvGrpSpPr>
          <p:grpSpPr>
            <a:xfrm>
              <a:off x="1554" y="2781"/>
              <a:ext cx="4608" cy="1226"/>
              <a:chOff x="8016" y="371"/>
              <a:chExt cx="4608" cy="1226"/>
            </a:xfrm>
          </p:grpSpPr>
          <p:sp>
            <p:nvSpPr>
              <p:cNvPr id="9" name="文本框 8"/>
              <p:cNvSpPr txBox="1"/>
              <p:nvPr/>
            </p:nvSpPr>
            <p:spPr>
              <a:xfrm>
                <a:off x="8016" y="371"/>
                <a:ext cx="4608" cy="1016"/>
              </a:xfrm>
              <a:prstGeom prst="rect">
                <a:avLst/>
              </a:prstGeom>
              <a:noFill/>
            </p:spPr>
            <p:txBody>
              <a:bodyPr wrap="none" rtlCol="0" anchor="t">
                <a:spAutoFit/>
              </a:bodyPr>
              <a:lstStyle/>
              <a:p>
                <a:pPr algn="l"/>
                <a:r>
                  <a:rPr sz="3600" b="1">
                    <a:sym typeface="+mn-ea"/>
                  </a:rPr>
                  <a:t>上词扣费规则</a:t>
                </a:r>
              </a:p>
            </p:txBody>
          </p:sp>
          <p:sp>
            <p:nvSpPr>
              <p:cNvPr id="2" name="矩形 1"/>
              <p:cNvSpPr/>
              <p:nvPr/>
            </p:nvSpPr>
            <p:spPr>
              <a:xfrm flipV="1">
                <a:off x="8176"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文本框 99"/>
            <p:cNvSpPr txBox="1"/>
            <p:nvPr/>
          </p:nvSpPr>
          <p:spPr>
            <a:xfrm>
              <a:off x="1554" y="4537"/>
              <a:ext cx="7680" cy="1363"/>
            </a:xfrm>
            <a:prstGeom prst="rect">
              <a:avLst/>
            </a:prstGeom>
            <a:noFill/>
            <a:ln w="9525">
              <a:noFill/>
            </a:ln>
          </p:spPr>
          <p:txBody>
            <a:bodyPr wrap="square">
              <a:spAutoFit/>
            </a:bodyPr>
            <a:lstStyle/>
            <a:p>
              <a:pPr indent="0" algn="l">
                <a:lnSpc>
                  <a:spcPct val="140000"/>
                </a:lnSpc>
              </a:pPr>
              <a:r>
                <a:rPr lang="zh-CN" b="0">
                  <a:solidFill>
                    <a:srgbClr val="222222"/>
                  </a:solidFill>
                  <a:latin typeface="微软雅黑" panose="020B0503020204020204" charset="-122"/>
                  <a:ea typeface="微软雅黑" panose="020B0503020204020204" charset="-122"/>
                  <a:cs typeface="微软雅黑" panose="020B0503020204020204" charset="-122"/>
                </a:rPr>
                <a:t>推广关键词上线一天扣费一天，若在推广中某一天没有排进前十名，则该关键词当天不扣费。</a:t>
              </a:r>
            </a:p>
          </p:txBody>
        </p:sp>
      </p:grpSp>
      <p:pic>
        <p:nvPicPr>
          <p:cNvPr id="6" name="图片 5" descr="Content creation_Monochromatic"/>
          <p:cNvPicPr>
            <a:picLocks noChangeAspect="1"/>
          </p:cNvPicPr>
          <p:nvPr/>
        </p:nvPicPr>
        <p:blipFill>
          <a:blip r:embed="rId3"/>
          <a:stretch>
            <a:fillRect/>
          </a:stretch>
        </p:blipFill>
        <p:spPr>
          <a:xfrm>
            <a:off x="733425" y="1259205"/>
            <a:ext cx="5015230" cy="4834890"/>
          </a:xfrm>
          <a:prstGeom prst="rect">
            <a:avLst/>
          </a:prstGeo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custDataLst>
              <p:tags r:id="rId2"/>
            </p:custDataLst>
          </p:nvPr>
        </p:nvPicPr>
        <p:blipFill>
          <a:blip r:embed="rId4"/>
          <a:stretch>
            <a:fillRect/>
          </a:stretch>
        </p:blipFill>
        <p:spPr>
          <a:xfrm>
            <a:off x="892175" y="1362710"/>
            <a:ext cx="10407650" cy="5083810"/>
          </a:xfrm>
          <a:prstGeom prst="rect">
            <a:avLst/>
          </a:prstGeom>
          <a:effectLst>
            <a:outerShdw blurRad="266700" dist="165100" dir="5400000" algn="t" rotWithShape="0">
              <a:srgbClr val="EE781F">
                <a:alpha val="13000"/>
              </a:srgbClr>
            </a:outerShdw>
          </a:effectLst>
        </p:spPr>
      </p:pic>
      <p:grpSp>
        <p:nvGrpSpPr>
          <p:cNvPr id="26" name="组合 25"/>
          <p:cNvGrpSpPr/>
          <p:nvPr/>
        </p:nvGrpSpPr>
        <p:grpSpPr>
          <a:xfrm>
            <a:off x="2681605" y="354330"/>
            <a:ext cx="6830060" cy="755650"/>
            <a:chOff x="-905" y="1360"/>
            <a:chExt cx="10756" cy="1190"/>
          </a:xfrm>
        </p:grpSpPr>
        <p:sp>
          <p:nvSpPr>
            <p:cNvPr id="9" name="文本框 8"/>
            <p:cNvSpPr txBox="1"/>
            <p:nvPr/>
          </p:nvSpPr>
          <p:spPr>
            <a:xfrm>
              <a:off x="-905" y="1360"/>
              <a:ext cx="10756" cy="871"/>
            </a:xfrm>
            <a:prstGeom prst="rect">
              <a:avLst/>
            </a:prstGeom>
            <a:noFill/>
          </p:spPr>
          <p:txBody>
            <a:bodyPr wrap="none" rtlCol="0" anchor="t">
              <a:spAutoFit/>
            </a:bodyPr>
            <a:lstStyle/>
            <a:p>
              <a:pPr algn="ctr"/>
              <a:r>
                <a:rPr sz="3000" b="1">
                  <a:sym typeface="+mn-ea"/>
                </a:rPr>
                <a:t>清晰图形化报表，上词消费一目了然</a:t>
              </a:r>
              <a:r>
                <a:rPr lang="en-US" sz="3000" b="1">
                  <a:sym typeface="+mn-ea"/>
                </a:rPr>
                <a:t> - 1</a:t>
              </a:r>
            </a:p>
          </p:txBody>
        </p:sp>
        <p:sp>
          <p:nvSpPr>
            <p:cNvPr id="3" name="矩形 2"/>
            <p:cNvSpPr/>
            <p:nvPr/>
          </p:nvSpPr>
          <p:spPr>
            <a:xfrm flipV="1">
              <a:off x="3045"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681605" y="354330"/>
            <a:ext cx="6830060" cy="755650"/>
            <a:chOff x="-905" y="1360"/>
            <a:chExt cx="10756" cy="1190"/>
          </a:xfrm>
        </p:grpSpPr>
        <p:sp>
          <p:nvSpPr>
            <p:cNvPr id="9" name="文本框 8"/>
            <p:cNvSpPr txBox="1"/>
            <p:nvPr/>
          </p:nvSpPr>
          <p:spPr>
            <a:xfrm>
              <a:off x="-905" y="1360"/>
              <a:ext cx="10756" cy="871"/>
            </a:xfrm>
            <a:prstGeom prst="rect">
              <a:avLst/>
            </a:prstGeom>
            <a:noFill/>
          </p:spPr>
          <p:txBody>
            <a:bodyPr wrap="none" rtlCol="0" anchor="t">
              <a:spAutoFit/>
            </a:bodyPr>
            <a:lstStyle/>
            <a:p>
              <a:pPr algn="ctr"/>
              <a:r>
                <a:rPr sz="3000" b="1">
                  <a:sym typeface="+mn-ea"/>
                </a:rPr>
                <a:t>清晰图形化报表，上词消费一目了然</a:t>
              </a:r>
              <a:r>
                <a:rPr lang="en-US" sz="3000" b="1">
                  <a:sym typeface="+mn-ea"/>
                </a:rPr>
                <a:t> - 2</a:t>
              </a:r>
            </a:p>
          </p:txBody>
        </p:sp>
        <p:sp>
          <p:nvSpPr>
            <p:cNvPr id="3" name="矩形 2"/>
            <p:cNvSpPr/>
            <p:nvPr/>
          </p:nvSpPr>
          <p:spPr>
            <a:xfrm flipV="1">
              <a:off x="3045"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内容占位符 3"/>
          <p:cNvPicPr>
            <a:picLocks noChangeAspect="1"/>
          </p:cNvPicPr>
          <p:nvPr>
            <p:custDataLst>
              <p:tags r:id="rId2"/>
            </p:custDataLst>
          </p:nvPr>
        </p:nvPicPr>
        <p:blipFill>
          <a:blip r:embed="rId4"/>
          <a:stretch>
            <a:fillRect/>
          </a:stretch>
        </p:blipFill>
        <p:spPr>
          <a:xfrm>
            <a:off x="878840" y="1282700"/>
            <a:ext cx="10434320" cy="5182235"/>
          </a:xfrm>
          <a:prstGeom prst="rect">
            <a:avLst/>
          </a:prstGeom>
          <a:effectLst>
            <a:outerShdw blurRad="266700" dist="165100" dir="5400000" algn="t" rotWithShape="0">
              <a:srgbClr val="EE781F">
                <a:alpha val="13000"/>
              </a:srgbClr>
            </a:outerShdw>
          </a:effectLst>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3938270" y="1271270"/>
            <a:ext cx="4315460" cy="4315460"/>
          </a:xfrm>
          <a:prstGeom prst="ellipse">
            <a:avLst/>
          </a:prstGeom>
          <a:no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671060" y="2823210"/>
            <a:ext cx="2849880" cy="1261110"/>
            <a:chOff x="409" y="564"/>
            <a:chExt cx="4488" cy="1986"/>
          </a:xfrm>
        </p:grpSpPr>
        <p:sp>
          <p:nvSpPr>
            <p:cNvPr id="9" name="文本框 8"/>
            <p:cNvSpPr txBox="1"/>
            <p:nvPr/>
          </p:nvSpPr>
          <p:spPr>
            <a:xfrm>
              <a:off x="409" y="564"/>
              <a:ext cx="4488" cy="1743"/>
            </a:xfrm>
            <a:prstGeom prst="rect">
              <a:avLst/>
            </a:prstGeom>
            <a:noFill/>
          </p:spPr>
          <p:txBody>
            <a:bodyPr wrap="none" rtlCol="0" anchor="t">
              <a:spAutoFit/>
            </a:bodyPr>
            <a:lstStyle/>
            <a:p>
              <a:pPr algn="ctr"/>
              <a:r>
                <a:rPr lang="zh-CN" altLang="en-US" sz="3000" b="1">
                  <a:sym typeface="+mn-ea"/>
                </a:rPr>
                <a:t>强大的客户后台</a:t>
              </a:r>
            </a:p>
            <a:p>
              <a:pPr algn="ctr"/>
              <a:r>
                <a:rPr lang="zh-CN" altLang="en-US" sz="3600" b="1">
                  <a:sym typeface="+mn-ea"/>
                </a:rPr>
                <a:t>管理系统</a:t>
              </a:r>
            </a:p>
          </p:txBody>
        </p:sp>
        <p:sp>
          <p:nvSpPr>
            <p:cNvPr id="4" name="矩形 3"/>
            <p:cNvSpPr/>
            <p:nvPr/>
          </p:nvSpPr>
          <p:spPr>
            <a:xfrm flipV="1">
              <a:off x="1226"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1191260" y="1630045"/>
            <a:ext cx="2621280" cy="995045"/>
          </a:xfrm>
          <a:prstGeom prst="rect">
            <a:avLst/>
          </a:prstGeom>
          <a:noFill/>
        </p:spPr>
        <p:txBody>
          <a:bodyPr wrap="none" rtlCol="0" anchor="t">
            <a:spAutoFit/>
          </a:bodyPr>
          <a:lstStyle/>
          <a:p>
            <a:pPr algn="r">
              <a:lnSpc>
                <a:spcPct val="140000"/>
              </a:lnSpc>
            </a:pPr>
            <a:r>
              <a:rPr lang="zh-CN" altLang="en-US" sz="2400" b="1">
                <a:sym typeface="+mn-ea"/>
              </a:rPr>
              <a:t>抖音账号授权管理</a:t>
            </a:r>
          </a:p>
          <a:p>
            <a:pPr algn="r">
              <a:lnSpc>
                <a:spcPct val="140000"/>
              </a:lnSpc>
            </a:pPr>
            <a:r>
              <a:rPr lang="zh-CN" altLang="en-US">
                <a:sym typeface="+mn-ea"/>
              </a:rPr>
              <a:t>支持多账号管理</a:t>
            </a:r>
            <a:endParaRPr lang="zh-CN" altLang="en-US"/>
          </a:p>
        </p:txBody>
      </p:sp>
      <p:sp>
        <p:nvSpPr>
          <p:cNvPr id="7" name="文本框 6"/>
          <p:cNvSpPr txBox="1"/>
          <p:nvPr/>
        </p:nvSpPr>
        <p:spPr>
          <a:xfrm>
            <a:off x="8436610" y="1630045"/>
            <a:ext cx="1706880" cy="1382395"/>
          </a:xfrm>
          <a:prstGeom prst="rect">
            <a:avLst/>
          </a:prstGeom>
          <a:noFill/>
        </p:spPr>
        <p:txBody>
          <a:bodyPr wrap="none" rtlCol="0" anchor="t">
            <a:spAutoFit/>
          </a:bodyPr>
          <a:lstStyle/>
          <a:p>
            <a:pPr algn="l">
              <a:lnSpc>
                <a:spcPct val="140000"/>
              </a:lnSpc>
              <a:buClrTx/>
              <a:buSzTx/>
              <a:buFontTx/>
            </a:pPr>
            <a:r>
              <a:rPr lang="zh-CN" altLang="en-US" sz="2400" b="1">
                <a:sym typeface="+mn-ea"/>
              </a:rPr>
              <a:t>关键词管理</a:t>
            </a:r>
          </a:p>
          <a:p>
            <a:pPr algn="l">
              <a:lnSpc>
                <a:spcPct val="140000"/>
              </a:lnSpc>
              <a:buClrTx/>
              <a:buSzTx/>
              <a:buFontTx/>
            </a:pPr>
            <a:r>
              <a:rPr lang="zh-CN" altLang="en-US">
                <a:sym typeface="+mn-ea"/>
              </a:rPr>
              <a:t>添加关键词</a:t>
            </a:r>
          </a:p>
          <a:p>
            <a:pPr algn="l">
              <a:lnSpc>
                <a:spcPct val="140000"/>
              </a:lnSpc>
              <a:buClrTx/>
              <a:buSzTx/>
              <a:buFontTx/>
            </a:pPr>
            <a:r>
              <a:rPr lang="zh-CN" altLang="en-US">
                <a:sym typeface="+mn-ea"/>
              </a:rPr>
              <a:t>关键词列表</a:t>
            </a:r>
            <a:endParaRPr lang="zh-CN" altLang="en-US"/>
          </a:p>
        </p:txBody>
      </p:sp>
      <p:sp>
        <p:nvSpPr>
          <p:cNvPr id="8" name="文本框 7"/>
          <p:cNvSpPr txBox="1"/>
          <p:nvPr/>
        </p:nvSpPr>
        <p:spPr>
          <a:xfrm>
            <a:off x="2410460" y="4410075"/>
            <a:ext cx="1402080" cy="1769745"/>
          </a:xfrm>
          <a:prstGeom prst="rect">
            <a:avLst/>
          </a:prstGeom>
          <a:noFill/>
        </p:spPr>
        <p:txBody>
          <a:bodyPr wrap="none" rtlCol="0" anchor="t">
            <a:spAutoFit/>
          </a:bodyPr>
          <a:lstStyle/>
          <a:p>
            <a:pPr algn="r">
              <a:lnSpc>
                <a:spcPct val="140000"/>
              </a:lnSpc>
            </a:pPr>
            <a:r>
              <a:rPr lang="zh-CN" altLang="en-US" sz="2400" b="1">
                <a:sym typeface="+mn-ea"/>
              </a:rPr>
              <a:t>视频管理</a:t>
            </a:r>
          </a:p>
          <a:p>
            <a:pPr algn="r">
              <a:lnSpc>
                <a:spcPct val="140000"/>
              </a:lnSpc>
            </a:pPr>
            <a:r>
              <a:rPr lang="zh-CN" altLang="en-US">
                <a:sym typeface="+mn-ea"/>
              </a:rPr>
              <a:t>发布视频</a:t>
            </a:r>
          </a:p>
          <a:p>
            <a:pPr algn="r">
              <a:lnSpc>
                <a:spcPct val="140000"/>
              </a:lnSpc>
            </a:pPr>
            <a:r>
              <a:rPr lang="zh-CN" altLang="en-US">
                <a:sym typeface="+mn-ea"/>
              </a:rPr>
              <a:t>关键词匹配</a:t>
            </a:r>
          </a:p>
          <a:p>
            <a:pPr algn="r">
              <a:lnSpc>
                <a:spcPct val="140000"/>
              </a:lnSpc>
            </a:pPr>
            <a:r>
              <a:rPr lang="zh-CN" altLang="en-US">
                <a:sym typeface="+mn-ea"/>
              </a:rPr>
              <a:t>视频列表</a:t>
            </a:r>
            <a:endParaRPr lang="zh-CN" altLang="en-US"/>
          </a:p>
        </p:txBody>
      </p:sp>
      <p:sp>
        <p:nvSpPr>
          <p:cNvPr id="10" name="文本框 9"/>
          <p:cNvSpPr txBox="1"/>
          <p:nvPr/>
        </p:nvSpPr>
        <p:spPr>
          <a:xfrm>
            <a:off x="8436610" y="4410075"/>
            <a:ext cx="1402080" cy="1769745"/>
          </a:xfrm>
          <a:prstGeom prst="rect">
            <a:avLst/>
          </a:prstGeom>
          <a:noFill/>
        </p:spPr>
        <p:txBody>
          <a:bodyPr wrap="none" rtlCol="0" anchor="t">
            <a:spAutoFit/>
          </a:bodyPr>
          <a:lstStyle/>
          <a:p>
            <a:pPr algn="l">
              <a:lnSpc>
                <a:spcPct val="140000"/>
              </a:lnSpc>
            </a:pPr>
            <a:r>
              <a:rPr lang="zh-CN" altLang="en-US" sz="2400" b="1">
                <a:sym typeface="+mn-ea"/>
              </a:rPr>
              <a:t>排名管理</a:t>
            </a:r>
          </a:p>
          <a:p>
            <a:pPr algn="l">
              <a:lnSpc>
                <a:spcPct val="140000"/>
              </a:lnSpc>
            </a:pPr>
            <a:r>
              <a:rPr lang="zh-CN" altLang="en-US">
                <a:sym typeface="+mn-ea"/>
              </a:rPr>
              <a:t>排名列表</a:t>
            </a:r>
          </a:p>
          <a:p>
            <a:pPr algn="l">
              <a:lnSpc>
                <a:spcPct val="140000"/>
              </a:lnSpc>
            </a:pPr>
            <a:r>
              <a:rPr lang="zh-CN" altLang="en-US">
                <a:sym typeface="+mn-ea"/>
              </a:rPr>
              <a:t>消费列表</a:t>
            </a:r>
          </a:p>
          <a:p>
            <a:pPr algn="l">
              <a:lnSpc>
                <a:spcPct val="140000"/>
              </a:lnSpc>
            </a:pPr>
            <a:r>
              <a:rPr lang="zh-CN" altLang="en-US">
                <a:sym typeface="+mn-ea"/>
              </a:rPr>
              <a:t>查看报表</a:t>
            </a:r>
            <a:endParaRPr lang="zh-CN" altLang="en-US"/>
          </a:p>
        </p:txBody>
      </p:sp>
      <p:sp>
        <p:nvSpPr>
          <p:cNvPr id="14" name="椭圆 13"/>
          <p:cNvSpPr/>
          <p:nvPr/>
        </p:nvSpPr>
        <p:spPr>
          <a:xfrm>
            <a:off x="4091940" y="1699895"/>
            <a:ext cx="704850" cy="704850"/>
          </a:xfrm>
          <a:prstGeom prst="ellipse">
            <a:avLst/>
          </a:prstGeom>
          <a:solidFill>
            <a:schemeClr val="tx1"/>
          </a:solidFill>
          <a:ln w="127000">
            <a:solidFill>
              <a:srgbClr val="EFF5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393940" y="1699895"/>
            <a:ext cx="704850" cy="704850"/>
          </a:xfrm>
          <a:prstGeom prst="ellipse">
            <a:avLst/>
          </a:prstGeom>
          <a:solidFill>
            <a:schemeClr val="tx1"/>
          </a:solidFill>
          <a:ln w="127000">
            <a:solidFill>
              <a:srgbClr val="EFF5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091940" y="4484370"/>
            <a:ext cx="704850" cy="704850"/>
          </a:xfrm>
          <a:prstGeom prst="ellipse">
            <a:avLst/>
          </a:prstGeom>
          <a:solidFill>
            <a:schemeClr val="tx1"/>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393940" y="4487545"/>
            <a:ext cx="704850" cy="704850"/>
          </a:xfrm>
          <a:prstGeom prst="ellipse">
            <a:avLst/>
          </a:prstGeom>
          <a:solidFill>
            <a:schemeClr val="tx1"/>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路径 513"/>
          <p:cNvPicPr>
            <a:picLocks noChangeAspect="1"/>
          </p:cNvPicPr>
          <p:nvPr/>
        </p:nvPicPr>
        <p:blipFill>
          <a:blip r:embed="rId3"/>
          <a:stretch>
            <a:fillRect/>
          </a:stretch>
        </p:blipFill>
        <p:spPr>
          <a:xfrm>
            <a:off x="7566025" y="1863725"/>
            <a:ext cx="379730" cy="379730"/>
          </a:xfrm>
          <a:prstGeom prst="rect">
            <a:avLst/>
          </a:prstGeom>
        </p:spPr>
      </p:pic>
      <p:pic>
        <p:nvPicPr>
          <p:cNvPr id="19" name="图片 18" descr="组 123"/>
          <p:cNvPicPr>
            <a:picLocks noChangeAspect="1"/>
          </p:cNvPicPr>
          <p:nvPr/>
        </p:nvPicPr>
        <p:blipFill>
          <a:blip r:embed="rId4"/>
          <a:stretch>
            <a:fillRect/>
          </a:stretch>
        </p:blipFill>
        <p:spPr>
          <a:xfrm>
            <a:off x="4302125" y="4702175"/>
            <a:ext cx="284480" cy="284480"/>
          </a:xfrm>
          <a:prstGeom prst="rect">
            <a:avLst/>
          </a:prstGeom>
        </p:spPr>
      </p:pic>
      <p:pic>
        <p:nvPicPr>
          <p:cNvPr id="20" name="图片 19" descr="组 126"/>
          <p:cNvPicPr>
            <a:picLocks noChangeAspect="1"/>
          </p:cNvPicPr>
          <p:nvPr/>
        </p:nvPicPr>
        <p:blipFill>
          <a:blip r:embed="rId5"/>
          <a:stretch>
            <a:fillRect/>
          </a:stretch>
        </p:blipFill>
        <p:spPr>
          <a:xfrm>
            <a:off x="4269105" y="1863725"/>
            <a:ext cx="361315" cy="348615"/>
          </a:xfrm>
          <a:prstGeom prst="rect">
            <a:avLst/>
          </a:prstGeom>
        </p:spPr>
      </p:pic>
      <p:pic>
        <p:nvPicPr>
          <p:cNvPr id="21" name="图片 20" descr="组 124"/>
          <p:cNvPicPr>
            <a:picLocks noChangeAspect="1"/>
          </p:cNvPicPr>
          <p:nvPr/>
        </p:nvPicPr>
        <p:blipFill>
          <a:blip r:embed="rId6"/>
          <a:stretch>
            <a:fillRect/>
          </a:stretch>
        </p:blipFill>
        <p:spPr>
          <a:xfrm>
            <a:off x="7585075" y="4658360"/>
            <a:ext cx="342265" cy="356870"/>
          </a:xfrm>
          <a:prstGeom prst="rect">
            <a:avLst/>
          </a:prstGeom>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671695" y="466090"/>
            <a:ext cx="2849880" cy="755650"/>
            <a:chOff x="2229" y="1360"/>
            <a:chExt cx="4488" cy="1190"/>
          </a:xfrm>
        </p:grpSpPr>
        <p:sp>
          <p:nvSpPr>
            <p:cNvPr id="9" name="文本框 8"/>
            <p:cNvSpPr txBox="1"/>
            <p:nvPr/>
          </p:nvSpPr>
          <p:spPr>
            <a:xfrm>
              <a:off x="2229" y="1360"/>
              <a:ext cx="4488" cy="871"/>
            </a:xfrm>
            <a:prstGeom prst="rect">
              <a:avLst/>
            </a:prstGeom>
            <a:noFill/>
          </p:spPr>
          <p:txBody>
            <a:bodyPr wrap="none" rtlCol="0" anchor="t">
              <a:spAutoFit/>
            </a:bodyPr>
            <a:lstStyle/>
            <a:p>
              <a:pPr algn="ctr"/>
              <a:r>
                <a:rPr lang="zh-CN" altLang="en-US" sz="3000" b="1">
                  <a:sym typeface="+mn-ea"/>
                </a:rPr>
                <a:t>管理后台界面图</a:t>
              </a:r>
            </a:p>
          </p:txBody>
        </p:sp>
        <p:sp>
          <p:nvSpPr>
            <p:cNvPr id="3" name="矩形 2"/>
            <p:cNvSpPr/>
            <p:nvPr/>
          </p:nvSpPr>
          <p:spPr>
            <a:xfrm flipV="1">
              <a:off x="3045" y="2430"/>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内容占位符 3"/>
          <p:cNvPicPr>
            <a:picLocks noChangeAspect="1"/>
          </p:cNvPicPr>
          <p:nvPr>
            <p:custDataLst>
              <p:tags r:id="rId2"/>
            </p:custDataLst>
          </p:nvPr>
        </p:nvPicPr>
        <p:blipFill>
          <a:blip r:embed="rId4"/>
          <a:stretch>
            <a:fillRect/>
          </a:stretch>
        </p:blipFill>
        <p:spPr>
          <a:xfrm>
            <a:off x="608013" y="1541145"/>
            <a:ext cx="10975975" cy="4672965"/>
          </a:xfrm>
          <a:prstGeom prst="rect">
            <a:avLst/>
          </a:prstGeom>
          <a:effectLst>
            <a:outerShdw blurRad="266700" dist="165100" dir="5400000" algn="t" rotWithShape="0">
              <a:srgbClr val="EE781F">
                <a:alpha val="13000"/>
              </a:srgbClr>
            </a:outerShdw>
          </a:effectLst>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32960" y="1490980"/>
            <a:ext cx="2926080" cy="778510"/>
            <a:chOff x="7255" y="371"/>
            <a:chExt cx="4608" cy="1226"/>
          </a:xfrm>
        </p:grpSpPr>
        <p:sp>
          <p:nvSpPr>
            <p:cNvPr id="9" name="文本框 8"/>
            <p:cNvSpPr txBox="1"/>
            <p:nvPr/>
          </p:nvSpPr>
          <p:spPr>
            <a:xfrm>
              <a:off x="7255" y="371"/>
              <a:ext cx="4608" cy="1016"/>
            </a:xfrm>
            <a:prstGeom prst="rect">
              <a:avLst/>
            </a:prstGeom>
            <a:noFill/>
          </p:spPr>
          <p:txBody>
            <a:bodyPr wrap="none" rtlCol="0" anchor="t">
              <a:spAutoFit/>
            </a:bodyPr>
            <a:lstStyle/>
            <a:p>
              <a:pPr algn="l"/>
              <a:r>
                <a:rPr lang="zh-CN" altLang="en-US" sz="3600" b="1">
                  <a:sym typeface="+mn-ea"/>
                </a:rPr>
                <a:t>排名上词速度</a:t>
              </a:r>
            </a:p>
          </p:txBody>
        </p:sp>
        <p:sp>
          <p:nvSpPr>
            <p:cNvPr id="6" name="矩形 5"/>
            <p:cNvSpPr/>
            <p:nvPr/>
          </p:nvSpPr>
          <p:spPr>
            <a:xfrm flipV="1">
              <a:off x="8132"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209675" y="3140075"/>
            <a:ext cx="9822815" cy="1644650"/>
            <a:chOff x="1594" y="4610"/>
            <a:chExt cx="15469" cy="2590"/>
          </a:xfrm>
        </p:grpSpPr>
        <p:grpSp>
          <p:nvGrpSpPr>
            <p:cNvPr id="23" name="组合 22"/>
            <p:cNvGrpSpPr/>
            <p:nvPr/>
          </p:nvGrpSpPr>
          <p:grpSpPr>
            <a:xfrm>
              <a:off x="8075" y="4610"/>
              <a:ext cx="3890" cy="2347"/>
              <a:chOff x="7891" y="4419"/>
              <a:chExt cx="3890" cy="2347"/>
            </a:xfrm>
          </p:grpSpPr>
          <p:sp>
            <p:nvSpPr>
              <p:cNvPr id="14" name="文本框 13"/>
              <p:cNvSpPr txBox="1"/>
              <p:nvPr/>
            </p:nvSpPr>
            <p:spPr>
              <a:xfrm>
                <a:off x="7891" y="5093"/>
                <a:ext cx="3890" cy="871"/>
              </a:xfrm>
              <a:prstGeom prst="rect">
                <a:avLst/>
              </a:prstGeom>
              <a:noFill/>
            </p:spPr>
            <p:txBody>
              <a:bodyPr wrap="none" rtlCol="0" anchor="t">
                <a:spAutoFit/>
              </a:bodyPr>
              <a:lstStyle/>
              <a:p>
                <a:r>
                  <a:rPr lang="zh-CN" altLang="en-US" sz="3000" b="1">
                    <a:sym typeface="+mn-ea"/>
                  </a:rPr>
                  <a:t>正常：</a:t>
                </a:r>
                <a:r>
                  <a:rPr lang="en-US" altLang="zh-CN" sz="3000" b="1">
                    <a:sym typeface="+mn-ea"/>
                  </a:rPr>
                  <a:t>7-15</a:t>
                </a:r>
                <a:r>
                  <a:rPr lang="zh-CN" altLang="en-US" sz="3000" b="1">
                    <a:sym typeface="+mn-ea"/>
                  </a:rPr>
                  <a:t>天</a:t>
                </a:r>
              </a:p>
            </p:txBody>
          </p:sp>
          <p:sp>
            <p:nvSpPr>
              <p:cNvPr id="15" name="文本框 14"/>
              <p:cNvSpPr txBox="1"/>
              <p:nvPr/>
            </p:nvSpPr>
            <p:spPr>
              <a:xfrm>
                <a:off x="7891" y="5895"/>
                <a:ext cx="3556" cy="871"/>
              </a:xfrm>
              <a:prstGeom prst="rect">
                <a:avLst/>
              </a:prstGeom>
              <a:noFill/>
            </p:spPr>
            <p:txBody>
              <a:bodyPr wrap="none" rtlCol="0" anchor="t">
                <a:spAutoFit/>
              </a:bodyPr>
              <a:lstStyle/>
              <a:p>
                <a:r>
                  <a:rPr lang="zh-CN" altLang="en-US" sz="3000" b="1">
                    <a:sym typeface="+mn-ea"/>
                  </a:rPr>
                  <a:t>最快：</a:t>
                </a:r>
                <a:r>
                  <a:rPr lang="en-US" altLang="zh-CN" sz="3000" b="1">
                    <a:sym typeface="+mn-ea"/>
                  </a:rPr>
                  <a:t>2-3</a:t>
                </a:r>
                <a:r>
                  <a:rPr lang="zh-CN" altLang="en-US" sz="3000" b="1">
                    <a:sym typeface="+mn-ea"/>
                  </a:rPr>
                  <a:t>天</a:t>
                </a:r>
              </a:p>
            </p:txBody>
          </p:sp>
          <p:sp>
            <p:nvSpPr>
              <p:cNvPr id="16" name="文本框 15"/>
              <p:cNvSpPr txBox="1"/>
              <p:nvPr/>
            </p:nvSpPr>
            <p:spPr>
              <a:xfrm>
                <a:off x="7891" y="4419"/>
                <a:ext cx="3528" cy="580"/>
              </a:xfrm>
              <a:prstGeom prst="rect">
                <a:avLst/>
              </a:prstGeom>
              <a:noFill/>
            </p:spPr>
            <p:txBody>
              <a:bodyPr wrap="none" rtlCol="0" anchor="t">
                <a:spAutoFit/>
              </a:bodyPr>
              <a:lstStyle/>
              <a:p>
                <a:r>
                  <a:rPr lang="zh-CN" altLang="en-US">
                    <a:sym typeface="+mn-ea"/>
                  </a:rPr>
                  <a:t>进抖音搜索首页前十</a:t>
                </a:r>
                <a:endParaRPr lang="zh-CN" altLang="en-US"/>
              </a:p>
            </p:txBody>
          </p:sp>
        </p:grpSp>
        <p:grpSp>
          <p:nvGrpSpPr>
            <p:cNvPr id="25" name="组合 24"/>
            <p:cNvGrpSpPr/>
            <p:nvPr/>
          </p:nvGrpSpPr>
          <p:grpSpPr>
            <a:xfrm>
              <a:off x="2199" y="4610"/>
              <a:ext cx="1728" cy="2274"/>
              <a:chOff x="2204" y="4403"/>
              <a:chExt cx="1728" cy="2274"/>
            </a:xfrm>
          </p:grpSpPr>
          <p:sp>
            <p:nvSpPr>
              <p:cNvPr id="10" name="文本框 9"/>
              <p:cNvSpPr txBox="1"/>
              <p:nvPr/>
            </p:nvSpPr>
            <p:spPr>
              <a:xfrm>
                <a:off x="2204" y="4983"/>
                <a:ext cx="1568" cy="1695"/>
              </a:xfrm>
              <a:prstGeom prst="rect">
                <a:avLst/>
              </a:prstGeom>
              <a:noFill/>
            </p:spPr>
            <p:txBody>
              <a:bodyPr wrap="none" rtlCol="0" anchor="t">
                <a:spAutoFit/>
              </a:bodyPr>
              <a:lstStyle/>
              <a:p>
                <a:r>
                  <a:rPr lang="zh-CN" altLang="en-US" sz="6400" b="1">
                    <a:sym typeface="+mn-ea"/>
                  </a:rPr>
                  <a:t>快</a:t>
                </a:r>
              </a:p>
            </p:txBody>
          </p:sp>
          <p:sp>
            <p:nvSpPr>
              <p:cNvPr id="17" name="文本框 16"/>
              <p:cNvSpPr txBox="1"/>
              <p:nvPr/>
            </p:nvSpPr>
            <p:spPr>
              <a:xfrm>
                <a:off x="2204" y="4403"/>
                <a:ext cx="1728" cy="580"/>
              </a:xfrm>
              <a:prstGeom prst="rect">
                <a:avLst/>
              </a:prstGeom>
              <a:noFill/>
            </p:spPr>
            <p:txBody>
              <a:bodyPr wrap="none" rtlCol="0" anchor="t">
                <a:spAutoFit/>
              </a:bodyPr>
              <a:lstStyle/>
              <a:p>
                <a:r>
                  <a:rPr lang="zh-CN" altLang="en-US">
                    <a:sym typeface="+mn-ea"/>
                  </a:rPr>
                  <a:t>上词速度</a:t>
                </a:r>
              </a:p>
            </p:txBody>
          </p:sp>
        </p:grpSp>
        <p:grpSp>
          <p:nvGrpSpPr>
            <p:cNvPr id="24" name="组合 23"/>
            <p:cNvGrpSpPr/>
            <p:nvPr/>
          </p:nvGrpSpPr>
          <p:grpSpPr>
            <a:xfrm>
              <a:off x="5137" y="4610"/>
              <a:ext cx="1728" cy="2275"/>
              <a:chOff x="5008" y="4469"/>
              <a:chExt cx="1728" cy="2275"/>
            </a:xfrm>
          </p:grpSpPr>
          <p:sp>
            <p:nvSpPr>
              <p:cNvPr id="12" name="文本框 11"/>
              <p:cNvSpPr txBox="1"/>
              <p:nvPr/>
            </p:nvSpPr>
            <p:spPr>
              <a:xfrm>
                <a:off x="5008" y="5050"/>
                <a:ext cx="1568" cy="1695"/>
              </a:xfrm>
              <a:prstGeom prst="rect">
                <a:avLst/>
              </a:prstGeom>
              <a:noFill/>
            </p:spPr>
            <p:txBody>
              <a:bodyPr wrap="none" rtlCol="0" anchor="t">
                <a:spAutoFit/>
              </a:bodyPr>
              <a:lstStyle/>
              <a:p>
                <a:r>
                  <a:rPr lang="zh-CN" altLang="en-US" sz="6400" b="1">
                    <a:sym typeface="+mn-ea"/>
                  </a:rPr>
                  <a:t>好</a:t>
                </a:r>
              </a:p>
            </p:txBody>
          </p:sp>
          <p:sp>
            <p:nvSpPr>
              <p:cNvPr id="18" name="文本框 17"/>
              <p:cNvSpPr txBox="1"/>
              <p:nvPr/>
            </p:nvSpPr>
            <p:spPr>
              <a:xfrm>
                <a:off x="5008" y="4469"/>
                <a:ext cx="1728" cy="580"/>
              </a:xfrm>
              <a:prstGeom prst="rect">
                <a:avLst/>
              </a:prstGeom>
              <a:noFill/>
            </p:spPr>
            <p:txBody>
              <a:bodyPr wrap="none" rtlCol="0" anchor="t">
                <a:spAutoFit/>
              </a:bodyPr>
              <a:lstStyle/>
              <a:p>
                <a:r>
                  <a:rPr lang="zh-CN" altLang="en-US">
                    <a:sym typeface="+mn-ea"/>
                  </a:rPr>
                  <a:t>获客效果</a:t>
                </a:r>
              </a:p>
            </p:txBody>
          </p:sp>
        </p:grpSp>
        <p:grpSp>
          <p:nvGrpSpPr>
            <p:cNvPr id="22" name="组合 21"/>
            <p:cNvGrpSpPr/>
            <p:nvPr/>
          </p:nvGrpSpPr>
          <p:grpSpPr>
            <a:xfrm>
              <a:off x="13175" y="4610"/>
              <a:ext cx="3888" cy="2296"/>
              <a:chOff x="13171" y="4470"/>
              <a:chExt cx="3888" cy="2296"/>
            </a:xfrm>
          </p:grpSpPr>
          <p:sp>
            <p:nvSpPr>
              <p:cNvPr id="19" name="文本框 18"/>
              <p:cNvSpPr txBox="1"/>
              <p:nvPr/>
            </p:nvSpPr>
            <p:spPr>
              <a:xfrm>
                <a:off x="13171" y="4470"/>
                <a:ext cx="1728" cy="580"/>
              </a:xfrm>
              <a:prstGeom prst="rect">
                <a:avLst/>
              </a:prstGeom>
              <a:noFill/>
            </p:spPr>
            <p:txBody>
              <a:bodyPr wrap="none" rtlCol="0" anchor="t">
                <a:spAutoFit/>
              </a:bodyPr>
              <a:lstStyle/>
              <a:p>
                <a:r>
                  <a:rPr lang="zh-CN" altLang="en-US">
                    <a:sym typeface="+mn-ea"/>
                  </a:rPr>
                  <a:t>收费方式</a:t>
                </a:r>
              </a:p>
            </p:txBody>
          </p:sp>
          <p:sp>
            <p:nvSpPr>
              <p:cNvPr id="20" name="文本框 19"/>
              <p:cNvSpPr txBox="1"/>
              <p:nvPr/>
            </p:nvSpPr>
            <p:spPr>
              <a:xfrm>
                <a:off x="13171" y="5093"/>
                <a:ext cx="2688" cy="871"/>
              </a:xfrm>
              <a:prstGeom prst="rect">
                <a:avLst/>
              </a:prstGeom>
              <a:noFill/>
            </p:spPr>
            <p:txBody>
              <a:bodyPr wrap="none" rtlCol="0" anchor="t">
                <a:spAutoFit/>
              </a:bodyPr>
              <a:lstStyle/>
              <a:p>
                <a:pPr algn="l"/>
                <a:r>
                  <a:rPr lang="zh-CN" altLang="en-US" sz="3000" b="1">
                    <a:sym typeface="+mn-ea"/>
                  </a:rPr>
                  <a:t>按天计费</a:t>
                </a:r>
              </a:p>
            </p:txBody>
          </p:sp>
          <p:sp>
            <p:nvSpPr>
              <p:cNvPr id="21" name="文本框 20"/>
              <p:cNvSpPr txBox="1"/>
              <p:nvPr/>
            </p:nvSpPr>
            <p:spPr>
              <a:xfrm>
                <a:off x="13171" y="5895"/>
                <a:ext cx="3888" cy="871"/>
              </a:xfrm>
              <a:prstGeom prst="rect">
                <a:avLst/>
              </a:prstGeom>
              <a:noFill/>
            </p:spPr>
            <p:txBody>
              <a:bodyPr wrap="none" rtlCol="0" anchor="t">
                <a:spAutoFit/>
              </a:bodyPr>
              <a:lstStyle/>
              <a:p>
                <a:pPr algn="l"/>
                <a:r>
                  <a:rPr lang="zh-CN" altLang="en-US" sz="3000" b="1">
                    <a:sym typeface="+mn-ea"/>
                  </a:rPr>
                  <a:t>不达标不扣费</a:t>
                </a:r>
              </a:p>
            </p:txBody>
          </p:sp>
        </p:grpSp>
        <p:cxnSp>
          <p:nvCxnSpPr>
            <p:cNvPr id="26" name="直接连接符 25"/>
            <p:cNvCxnSpPr/>
            <p:nvPr/>
          </p:nvCxnSpPr>
          <p:spPr>
            <a:xfrm>
              <a:off x="4532" y="4610"/>
              <a:ext cx="0" cy="2591"/>
            </a:xfrm>
            <a:prstGeom prst="line">
              <a:avLst/>
            </a:prstGeom>
            <a:ln w="31750">
              <a:solidFill>
                <a:srgbClr val="FDB83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470" y="4610"/>
              <a:ext cx="0" cy="2591"/>
            </a:xfrm>
            <a:prstGeom prst="line">
              <a:avLst/>
            </a:prstGeom>
            <a:ln w="31750">
              <a:solidFill>
                <a:srgbClr val="FDB83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2570" y="4610"/>
              <a:ext cx="0" cy="2591"/>
            </a:xfrm>
            <a:prstGeom prst="line">
              <a:avLst/>
            </a:prstGeom>
            <a:ln w="31750">
              <a:solidFill>
                <a:srgbClr val="FDB83E"/>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594" y="4610"/>
              <a:ext cx="0" cy="2591"/>
            </a:xfrm>
            <a:prstGeom prst="line">
              <a:avLst/>
            </a:prstGeom>
            <a:ln w="31750">
              <a:solidFill>
                <a:srgbClr val="FDB83E"/>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67385" y="2244725"/>
            <a:ext cx="10857230" cy="768350"/>
          </a:xfrm>
          <a:prstGeom prst="rect">
            <a:avLst/>
          </a:prstGeom>
          <a:noFill/>
        </p:spPr>
        <p:txBody>
          <a:bodyPr wrap="square" rtlCol="0">
            <a:spAutoFit/>
          </a:bodyPr>
          <a:lstStyle/>
          <a:p>
            <a:pPr algn="ctr"/>
            <a:r>
              <a:rPr lang="en-US" altLang="zh-CN" sz="2200">
                <a:solidFill>
                  <a:schemeClr val="tx1"/>
                </a:solidFill>
                <a:sym typeface="+mn-ea"/>
              </a:rPr>
              <a:t>如果在1个月内</a:t>
            </a:r>
            <a:r>
              <a:rPr lang="zh-CN" altLang="en-US" sz="2200">
                <a:solidFill>
                  <a:schemeClr val="tx1"/>
                </a:solidFill>
                <a:sym typeface="+mn-ea"/>
              </a:rPr>
              <a:t>，客户</a:t>
            </a:r>
            <a:r>
              <a:rPr lang="en-US" altLang="zh-CN" sz="2200">
                <a:solidFill>
                  <a:schemeClr val="tx1"/>
                </a:solidFill>
                <a:sym typeface="+mn-ea"/>
              </a:rPr>
              <a:t>提供的词</a:t>
            </a:r>
            <a:r>
              <a:rPr lang="zh-CN" altLang="en-US" sz="2200">
                <a:solidFill>
                  <a:schemeClr val="tx1"/>
                </a:solidFill>
                <a:sym typeface="+mn-ea"/>
              </a:rPr>
              <a:t>都未能</a:t>
            </a:r>
            <a:r>
              <a:rPr lang="en-US" altLang="zh-CN" sz="2200">
                <a:solidFill>
                  <a:schemeClr val="tx1"/>
                </a:solidFill>
                <a:sym typeface="+mn-ea"/>
              </a:rPr>
              <a:t>排名到</a:t>
            </a:r>
            <a:r>
              <a:rPr lang="zh-CN" altLang="zh-CN" sz="2200">
                <a:solidFill>
                  <a:schemeClr val="tx1"/>
                </a:solidFill>
                <a:sym typeface="+mn-ea"/>
              </a:rPr>
              <a:t>抖音</a:t>
            </a:r>
            <a:r>
              <a:rPr lang="en-US" altLang="zh-CN" sz="2200">
                <a:solidFill>
                  <a:schemeClr val="tx1"/>
                </a:solidFill>
                <a:sym typeface="+mn-ea"/>
              </a:rPr>
              <a:t>视频搜索前十名，退还全部费用</a:t>
            </a:r>
            <a:r>
              <a:rPr lang="zh-CN" altLang="en-US" sz="2200">
                <a:solidFill>
                  <a:schemeClr val="tx1"/>
                </a:solidFill>
                <a:sym typeface="+mn-ea"/>
              </a:rPr>
              <a:t>。</a:t>
            </a:r>
            <a:endParaRPr lang="en-US" altLang="zh-CN" sz="2200">
              <a:solidFill>
                <a:schemeClr val="tx1"/>
              </a:solidFill>
            </a:endParaRPr>
          </a:p>
          <a:p>
            <a:pPr algn="ctr"/>
            <a:r>
              <a:rPr lang="en-US" altLang="zh-CN" sz="2200">
                <a:solidFill>
                  <a:schemeClr val="tx1"/>
                </a:solidFill>
              </a:rPr>
              <a:t>      </a:t>
            </a:r>
          </a:p>
        </p:txBody>
      </p:sp>
      <p:grpSp>
        <p:nvGrpSpPr>
          <p:cNvPr id="4" name="组合 3"/>
          <p:cNvGrpSpPr/>
          <p:nvPr/>
        </p:nvGrpSpPr>
        <p:grpSpPr>
          <a:xfrm>
            <a:off x="4404360" y="1093470"/>
            <a:ext cx="3383280" cy="778510"/>
            <a:chOff x="6895" y="371"/>
            <a:chExt cx="5328" cy="1226"/>
          </a:xfrm>
        </p:grpSpPr>
        <p:sp>
          <p:nvSpPr>
            <p:cNvPr id="9" name="文本框 8"/>
            <p:cNvSpPr txBox="1"/>
            <p:nvPr/>
          </p:nvSpPr>
          <p:spPr>
            <a:xfrm>
              <a:off x="6895" y="371"/>
              <a:ext cx="5328" cy="1016"/>
            </a:xfrm>
            <a:prstGeom prst="rect">
              <a:avLst/>
            </a:prstGeom>
            <a:noFill/>
          </p:spPr>
          <p:txBody>
            <a:bodyPr wrap="none" rtlCol="0" anchor="t">
              <a:spAutoFit/>
            </a:bodyPr>
            <a:lstStyle/>
            <a:p>
              <a:pPr algn="l"/>
              <a:r>
                <a:rPr lang="zh-CN" altLang="en-US" sz="3600" b="1">
                  <a:sym typeface="+mn-ea"/>
                </a:rPr>
                <a:t>无风险退款承诺</a:t>
              </a:r>
            </a:p>
          </p:txBody>
        </p:sp>
        <p:sp>
          <p:nvSpPr>
            <p:cNvPr id="6" name="矩形 5"/>
            <p:cNvSpPr/>
            <p:nvPr/>
          </p:nvSpPr>
          <p:spPr>
            <a:xfrm flipV="1">
              <a:off x="8132"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descr="Search engine _Two Color"/>
          <p:cNvPicPr>
            <a:picLocks noChangeAspect="1"/>
          </p:cNvPicPr>
          <p:nvPr/>
        </p:nvPicPr>
        <p:blipFill>
          <a:blip r:embed="rId3"/>
          <a:stretch>
            <a:fillRect/>
          </a:stretch>
        </p:blipFill>
        <p:spPr>
          <a:xfrm>
            <a:off x="3200400" y="3124835"/>
            <a:ext cx="5958205" cy="3742690"/>
          </a:xfrm>
          <a:prstGeom prst="rect">
            <a:avLst/>
          </a:prstGeom>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87755" y="3273425"/>
            <a:ext cx="4719955" cy="1889760"/>
          </a:xfrm>
          <a:prstGeom prst="rect">
            <a:avLst/>
          </a:prstGeom>
          <a:noFill/>
        </p:spPr>
        <p:txBody>
          <a:bodyPr wrap="square" rtlCol="0">
            <a:spAutoFit/>
          </a:bodyPr>
          <a:lstStyle/>
          <a:p>
            <a:pPr algn="l">
              <a:lnSpc>
                <a:spcPct val="130000"/>
              </a:lnSpc>
            </a:pPr>
            <a:r>
              <a:rPr kumimoji="1" lang="zh-CN" altLang="en-US" dirty="0">
                <a:solidFill>
                  <a:schemeClr val="tx1"/>
                </a:solidFill>
              </a:rPr>
              <a:t>首月每个词配三个短视频（由用户提供），共约</a:t>
            </a:r>
            <a:r>
              <a:rPr kumimoji="1" lang="en-US" altLang="zh-CN" dirty="0">
                <a:solidFill>
                  <a:schemeClr val="tx1"/>
                </a:solidFill>
              </a:rPr>
              <a:t>24</a:t>
            </a:r>
            <a:r>
              <a:rPr kumimoji="1" lang="zh-CN" altLang="en-US" dirty="0">
                <a:solidFill>
                  <a:schemeClr val="tx1"/>
                </a:solidFill>
              </a:rPr>
              <a:t>个，首月过后对视频数量无具体要求，但为保证帐号活跃性和客户转化，定期发布即可，保持一定的帐户活跃度就行了。</a:t>
            </a:r>
          </a:p>
          <a:p>
            <a:pPr algn="l">
              <a:lnSpc>
                <a:spcPct val="130000"/>
              </a:lnSpc>
            </a:pPr>
            <a:r>
              <a:rPr kumimoji="1" lang="en-US" altLang="zh-CN" dirty="0">
                <a:solidFill>
                  <a:schemeClr val="tx1"/>
                </a:solidFill>
              </a:rPr>
              <a:t>       </a:t>
            </a:r>
          </a:p>
        </p:txBody>
      </p:sp>
      <p:grpSp>
        <p:nvGrpSpPr>
          <p:cNvPr id="4" name="组合 3"/>
          <p:cNvGrpSpPr/>
          <p:nvPr/>
        </p:nvGrpSpPr>
        <p:grpSpPr>
          <a:xfrm>
            <a:off x="1087755" y="2255520"/>
            <a:ext cx="2926080" cy="778510"/>
            <a:chOff x="7255" y="371"/>
            <a:chExt cx="4608" cy="1226"/>
          </a:xfrm>
        </p:grpSpPr>
        <p:sp>
          <p:nvSpPr>
            <p:cNvPr id="9" name="文本框 8"/>
            <p:cNvSpPr txBox="1"/>
            <p:nvPr/>
          </p:nvSpPr>
          <p:spPr>
            <a:xfrm>
              <a:off x="7255" y="371"/>
              <a:ext cx="4608" cy="1016"/>
            </a:xfrm>
            <a:prstGeom prst="rect">
              <a:avLst/>
            </a:prstGeom>
            <a:noFill/>
          </p:spPr>
          <p:txBody>
            <a:bodyPr wrap="none" rtlCol="0" anchor="t">
              <a:spAutoFit/>
            </a:bodyPr>
            <a:lstStyle/>
            <a:p>
              <a:pPr algn="l"/>
              <a:r>
                <a:rPr lang="zh-CN" altLang="en-US" sz="3600" b="1">
                  <a:sym typeface="+mn-ea"/>
                </a:rPr>
                <a:t>视频数量要求</a:t>
              </a:r>
            </a:p>
          </p:txBody>
        </p:sp>
        <p:sp>
          <p:nvSpPr>
            <p:cNvPr id="6" name="矩形 5"/>
            <p:cNvSpPr/>
            <p:nvPr/>
          </p:nvSpPr>
          <p:spPr>
            <a:xfrm flipV="1">
              <a:off x="7409"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descr="Content creation_Two Color"/>
          <p:cNvPicPr>
            <a:picLocks noChangeAspect="1"/>
          </p:cNvPicPr>
          <p:nvPr/>
        </p:nvPicPr>
        <p:blipFill>
          <a:blip r:embed="rId3"/>
          <a:stretch>
            <a:fillRect/>
          </a:stretch>
        </p:blipFill>
        <p:spPr>
          <a:xfrm>
            <a:off x="6112510" y="2137410"/>
            <a:ext cx="5380355" cy="3480435"/>
          </a:xfrm>
          <a:prstGeom prst="rect">
            <a:avLst/>
          </a:prstGeom>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59120" y="3204845"/>
            <a:ext cx="5454650" cy="1889760"/>
          </a:xfrm>
          <a:prstGeom prst="rect">
            <a:avLst/>
          </a:prstGeom>
          <a:noFill/>
        </p:spPr>
        <p:txBody>
          <a:bodyPr wrap="square" rtlCol="0">
            <a:spAutoFit/>
          </a:bodyPr>
          <a:lstStyle/>
          <a:p>
            <a:pPr algn="l">
              <a:lnSpc>
                <a:spcPct val="130000"/>
              </a:lnSpc>
            </a:pPr>
            <a:r>
              <a:rPr lang="zh-CN" altLang="zh-CN" dirty="0">
                <a:uFillTx/>
                <a:sym typeface="+mn-ea"/>
              </a:rPr>
              <a:t>没有，现在只需要手机拍出的质量都非常高，只需要把想给客户看的手机拍出来就可以了。</a:t>
            </a:r>
            <a:r>
              <a:rPr lang="zh-CN" altLang="en-US" dirty="0">
                <a:uFillTx/>
                <a:sym typeface="+mn-ea"/>
              </a:rPr>
              <a:t>视频剪辑可用</a:t>
            </a:r>
            <a:r>
              <a:rPr lang="en-US" altLang="zh-CN" dirty="0">
                <a:uFillTx/>
                <a:sym typeface="+mn-ea"/>
              </a:rPr>
              <a:t>“</a:t>
            </a:r>
            <a:r>
              <a:rPr lang="zh-CN" altLang="en-US" dirty="0">
                <a:uFillTx/>
                <a:sym typeface="+mn-ea"/>
              </a:rPr>
              <a:t>剪映</a:t>
            </a:r>
            <a:r>
              <a:rPr lang="en-US" altLang="zh-CN" dirty="0">
                <a:uFillTx/>
                <a:sym typeface="+mn-ea"/>
              </a:rPr>
              <a:t>”</a:t>
            </a:r>
            <a:r>
              <a:rPr lang="zh-CN" altLang="en-US" dirty="0">
                <a:uFillTx/>
                <a:sym typeface="+mn-ea"/>
              </a:rPr>
              <a:t>这个软件，使用很方便，即便没有接触过的朋友，花</a:t>
            </a:r>
            <a:r>
              <a:rPr lang="en-US" altLang="zh-CN" dirty="0">
                <a:uFillTx/>
                <a:sym typeface="+mn-ea"/>
              </a:rPr>
              <a:t>20</a:t>
            </a:r>
            <a:r>
              <a:rPr lang="zh-CN" altLang="zh-CN" dirty="0">
                <a:uFillTx/>
                <a:sym typeface="+mn-ea"/>
              </a:rPr>
              <a:t>分站也就学会了，企业完全可以让自己内部人员学会操作。</a:t>
            </a:r>
            <a:endParaRPr kumimoji="1" lang="en-US" altLang="zh-CN" dirty="0">
              <a:solidFill>
                <a:schemeClr val="tx1"/>
              </a:solidFill>
            </a:endParaRPr>
          </a:p>
        </p:txBody>
      </p:sp>
      <p:grpSp>
        <p:nvGrpSpPr>
          <p:cNvPr id="4" name="组合 3"/>
          <p:cNvGrpSpPr/>
          <p:nvPr/>
        </p:nvGrpSpPr>
        <p:grpSpPr>
          <a:xfrm>
            <a:off x="5659120" y="2186940"/>
            <a:ext cx="4754880" cy="778510"/>
            <a:chOff x="7255" y="371"/>
            <a:chExt cx="7488" cy="1226"/>
          </a:xfrm>
        </p:grpSpPr>
        <p:sp>
          <p:nvSpPr>
            <p:cNvPr id="9" name="文本框 8"/>
            <p:cNvSpPr txBox="1"/>
            <p:nvPr/>
          </p:nvSpPr>
          <p:spPr>
            <a:xfrm>
              <a:off x="7255" y="371"/>
              <a:ext cx="7488" cy="1016"/>
            </a:xfrm>
            <a:prstGeom prst="rect">
              <a:avLst/>
            </a:prstGeom>
            <a:noFill/>
          </p:spPr>
          <p:txBody>
            <a:bodyPr wrap="none" rtlCol="0" anchor="t">
              <a:spAutoFit/>
            </a:bodyPr>
            <a:lstStyle/>
            <a:p>
              <a:pPr algn="l"/>
              <a:r>
                <a:rPr lang="zh-CN" altLang="en-US" sz="3600" b="1">
                  <a:sym typeface="+mn-ea"/>
                </a:rPr>
                <a:t>视频拍摄有特别要求吗</a:t>
              </a:r>
            </a:p>
          </p:txBody>
        </p:sp>
        <p:sp>
          <p:nvSpPr>
            <p:cNvPr id="6" name="矩形 5"/>
            <p:cNvSpPr/>
            <p:nvPr/>
          </p:nvSpPr>
          <p:spPr>
            <a:xfrm flipV="1">
              <a:off x="7409"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descr="Notifications_Monochromatic(1)"/>
          <p:cNvPicPr>
            <a:picLocks noChangeAspect="1"/>
          </p:cNvPicPr>
          <p:nvPr/>
        </p:nvPicPr>
        <p:blipFill>
          <a:blip r:embed="rId3"/>
          <a:stretch>
            <a:fillRect/>
          </a:stretch>
        </p:blipFill>
        <p:spPr>
          <a:xfrm flipH="1">
            <a:off x="485775" y="1170940"/>
            <a:ext cx="4468495" cy="4852670"/>
          </a:xfrm>
          <a:prstGeom prst="rect">
            <a:avLst/>
          </a:prstGeom>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p:nvSpPr>
        <p:spPr>
          <a:xfrm>
            <a:off x="872490" y="2679700"/>
            <a:ext cx="9592310" cy="1753235"/>
          </a:xfrm>
          <a:prstGeom prst="rect">
            <a:avLst/>
          </a:prstGeom>
          <a:noFill/>
        </p:spPr>
        <p:txBody>
          <a:bodyPr wrap="square" rtlCol="0">
            <a:spAutoFit/>
          </a:bodyPr>
          <a:lstStyle/>
          <a:p>
            <a:pPr algn="l">
              <a:lnSpc>
                <a:spcPct val="150000"/>
              </a:lnSpc>
            </a:pPr>
            <a:r>
              <a:rPr lang="en-US" altLang="zh-CN">
                <a:solidFill>
                  <a:schemeClr val="tx1"/>
                </a:solidFill>
              </a:rPr>
              <a:t>1. </a:t>
            </a:r>
            <a:r>
              <a:rPr lang="zh-CN" altLang="en-US">
                <a:solidFill>
                  <a:schemeClr val="tx1"/>
                </a:solidFill>
              </a:rPr>
              <a:t>首页排名资源有限，越早布局越有利。</a:t>
            </a:r>
            <a:endParaRPr lang="en-US" altLang="zh-CN">
              <a:solidFill>
                <a:schemeClr val="tx1"/>
              </a:solidFill>
            </a:endParaRPr>
          </a:p>
          <a:p>
            <a:pPr algn="l">
              <a:lnSpc>
                <a:spcPct val="150000"/>
              </a:lnSpc>
            </a:pPr>
            <a:r>
              <a:rPr lang="en-US" altLang="zh-CN">
                <a:solidFill>
                  <a:schemeClr val="tx1"/>
                </a:solidFill>
              </a:rPr>
              <a:t>2. </a:t>
            </a:r>
            <a:r>
              <a:rPr lang="zh-CN" altLang="en-US">
                <a:sym typeface="+mn-ea"/>
              </a:rPr>
              <a:t>企业越来越重视，</a:t>
            </a:r>
            <a:r>
              <a:rPr lang="zh-CN" altLang="en-US">
                <a:solidFill>
                  <a:schemeClr val="tx1"/>
                </a:solidFill>
              </a:rPr>
              <a:t>越往后，排名越难做，竞争越激烈。</a:t>
            </a:r>
          </a:p>
          <a:p>
            <a:pPr algn="l">
              <a:lnSpc>
                <a:spcPct val="150000"/>
              </a:lnSpc>
            </a:pPr>
            <a:r>
              <a:rPr lang="en-US" altLang="zh-CN">
                <a:solidFill>
                  <a:schemeClr val="tx1"/>
                </a:solidFill>
              </a:rPr>
              <a:t>3. </a:t>
            </a:r>
            <a:r>
              <a:rPr lang="zh-CN" altLang="en-US">
                <a:solidFill>
                  <a:schemeClr val="tx1"/>
                </a:solidFill>
              </a:rPr>
              <a:t>现在开始抖音搜索，抢在竞争对手之前获得更多的曝光和客户增量。</a:t>
            </a:r>
          </a:p>
          <a:p>
            <a:pPr algn="l">
              <a:lnSpc>
                <a:spcPct val="150000"/>
              </a:lnSpc>
            </a:pPr>
            <a:r>
              <a:rPr lang="en-US" altLang="zh-CN">
                <a:solidFill>
                  <a:schemeClr val="tx1"/>
                </a:solidFill>
              </a:rPr>
              <a:t>4. </a:t>
            </a:r>
            <a:r>
              <a:rPr lang="zh-CN" altLang="en-US">
                <a:solidFill>
                  <a:schemeClr val="tx1"/>
                </a:solidFill>
              </a:rPr>
              <a:t>提前布局，</a:t>
            </a:r>
            <a:r>
              <a:rPr lang="zh-CN" altLang="en-US">
                <a:sym typeface="+mn-ea"/>
              </a:rPr>
              <a:t>享受新流量红利！</a:t>
            </a:r>
            <a:endParaRPr lang="zh-CN" altLang="en-US">
              <a:solidFill>
                <a:schemeClr val="tx1"/>
              </a:solidFill>
            </a:endParaRPr>
          </a:p>
        </p:txBody>
      </p:sp>
      <p:grpSp>
        <p:nvGrpSpPr>
          <p:cNvPr id="4" name="组合 3"/>
          <p:cNvGrpSpPr/>
          <p:nvPr/>
        </p:nvGrpSpPr>
        <p:grpSpPr>
          <a:xfrm>
            <a:off x="872490" y="1619250"/>
            <a:ext cx="5669280" cy="778510"/>
            <a:chOff x="7409" y="371"/>
            <a:chExt cx="8928" cy="1226"/>
          </a:xfrm>
        </p:grpSpPr>
        <p:sp>
          <p:nvSpPr>
            <p:cNvPr id="9" name="文本框 8"/>
            <p:cNvSpPr txBox="1"/>
            <p:nvPr/>
          </p:nvSpPr>
          <p:spPr>
            <a:xfrm>
              <a:off x="7409" y="371"/>
              <a:ext cx="8928" cy="1016"/>
            </a:xfrm>
            <a:prstGeom prst="rect">
              <a:avLst/>
            </a:prstGeom>
            <a:noFill/>
          </p:spPr>
          <p:txBody>
            <a:bodyPr wrap="none" rtlCol="0" anchor="t">
              <a:spAutoFit/>
            </a:bodyPr>
            <a:lstStyle/>
            <a:p>
              <a:pPr algn="l"/>
              <a:r>
                <a:rPr lang="zh-CN" altLang="en-US" sz="3600" b="1">
                  <a:sym typeface="+mn-ea"/>
                </a:rPr>
                <a:t>有必要现在就开始做推广吗</a:t>
              </a:r>
            </a:p>
          </p:txBody>
        </p:sp>
        <p:sp>
          <p:nvSpPr>
            <p:cNvPr id="6" name="矩形 5"/>
            <p:cNvSpPr/>
            <p:nvPr/>
          </p:nvSpPr>
          <p:spPr>
            <a:xfrm flipV="1">
              <a:off x="7541" y="1477"/>
              <a:ext cx="2853" cy="120"/>
            </a:xfrm>
            <a:prstGeom prst="rect">
              <a:avLst/>
            </a:prstGeom>
            <a:solidFill>
              <a:srgbClr val="FDB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72490" y="4963160"/>
            <a:ext cx="9707880" cy="768350"/>
            <a:chOff x="1814" y="7970"/>
            <a:chExt cx="15288" cy="1210"/>
          </a:xfrm>
        </p:grpSpPr>
        <p:sp>
          <p:nvSpPr>
            <p:cNvPr id="5" name="文本框 4"/>
            <p:cNvSpPr txBox="1"/>
            <p:nvPr/>
          </p:nvSpPr>
          <p:spPr>
            <a:xfrm>
              <a:off x="5762" y="7970"/>
              <a:ext cx="11340" cy="1210"/>
            </a:xfrm>
            <a:prstGeom prst="rect">
              <a:avLst/>
            </a:prstGeom>
            <a:noFill/>
          </p:spPr>
          <p:txBody>
            <a:bodyPr wrap="square" rtlCol="0" anchor="t">
              <a:spAutoFit/>
            </a:bodyPr>
            <a:lstStyle/>
            <a:p>
              <a:pPr algn="l">
                <a:lnSpc>
                  <a:spcPct val="110000"/>
                </a:lnSpc>
              </a:pPr>
              <a:r>
                <a:rPr lang="zh-CN" altLang="en-US" sz="2000" b="1">
                  <a:solidFill>
                    <a:schemeClr val="tx1"/>
                  </a:solidFill>
                  <a:sym typeface="+mn-ea"/>
                </a:rPr>
                <a:t>尽快抢占抖音搜索排位，领先同行  </a:t>
              </a:r>
              <a:endParaRPr lang="zh-CN" altLang="en-US" sz="2000" b="1">
                <a:solidFill>
                  <a:schemeClr val="tx1"/>
                </a:solidFill>
              </a:endParaRPr>
            </a:p>
            <a:p>
              <a:pPr algn="l">
                <a:lnSpc>
                  <a:spcPct val="110000"/>
                </a:lnSpc>
              </a:pPr>
              <a:r>
                <a:rPr lang="zh-CN" altLang="en-US" sz="2000" b="1">
                  <a:solidFill>
                    <a:schemeClr val="tx1"/>
                  </a:solidFill>
                  <a:sym typeface="+mn-ea"/>
                </a:rPr>
                <a:t>现在不布局，也许您的客户就会被对手悄悄地挖走了……</a:t>
              </a:r>
            </a:p>
          </p:txBody>
        </p:sp>
        <p:grpSp>
          <p:nvGrpSpPr>
            <p:cNvPr id="12" name="组合 11"/>
            <p:cNvGrpSpPr/>
            <p:nvPr/>
          </p:nvGrpSpPr>
          <p:grpSpPr>
            <a:xfrm>
              <a:off x="1814" y="8079"/>
              <a:ext cx="3614" cy="1022"/>
              <a:chOff x="1814" y="8079"/>
              <a:chExt cx="3614" cy="1022"/>
            </a:xfrm>
          </p:grpSpPr>
          <p:sp>
            <p:nvSpPr>
              <p:cNvPr id="7" name="圆角矩形 6"/>
              <p:cNvSpPr/>
              <p:nvPr/>
            </p:nvSpPr>
            <p:spPr>
              <a:xfrm>
                <a:off x="1814" y="8079"/>
                <a:ext cx="3614" cy="1023"/>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977" y="8155"/>
                <a:ext cx="3288" cy="871"/>
              </a:xfrm>
              <a:prstGeom prst="rect">
                <a:avLst/>
              </a:prstGeom>
              <a:noFill/>
            </p:spPr>
            <p:txBody>
              <a:bodyPr wrap="none" rtlCol="0" anchor="t">
                <a:spAutoFit/>
              </a:bodyPr>
              <a:lstStyle/>
              <a:p>
                <a:r>
                  <a:rPr lang="zh-CN" altLang="en-US" sz="3000" b="1">
                    <a:solidFill>
                      <a:schemeClr val="tx1"/>
                    </a:solidFill>
                    <a:sym typeface="+mn-ea"/>
                  </a:rPr>
                  <a:t>您要做的是</a:t>
                </a:r>
              </a:p>
            </p:txBody>
          </p:sp>
        </p:grpSp>
      </p:grpSp>
      <p:pic>
        <p:nvPicPr>
          <p:cNvPr id="19" name="图片 18" descr="Winners_Two Color"/>
          <p:cNvPicPr>
            <a:picLocks noChangeAspect="1"/>
          </p:cNvPicPr>
          <p:nvPr/>
        </p:nvPicPr>
        <p:blipFill>
          <a:blip r:embed="rId4"/>
          <a:stretch>
            <a:fillRect/>
          </a:stretch>
        </p:blipFill>
        <p:spPr>
          <a:xfrm>
            <a:off x="7887970" y="1125220"/>
            <a:ext cx="4132580" cy="3938270"/>
          </a:xfrm>
          <a:prstGeom prst="rect">
            <a:avLst/>
          </a:prstGeom>
        </p:spPr>
      </p:pic>
    </p:spTree>
    <p:custDataLst>
      <p:tags r:id="rId2"/>
    </p:custData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WVkNjE2MTliZDc1YTEwNmNlMzA3MDUwYjQ3MTlmNzA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FULL_TEXT_BEAUTIFY_COPY_ID" val="150995202"/>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3"/>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4"/>
</p:tagLst>
</file>

<file path=ppt/tags/tag38.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5"/>
</p:tagLst>
</file>

<file path=ppt/tags/tag40.xml><?xml version="1.0" encoding="utf-8"?>
<p:tagLst xmlns:a="http://schemas.openxmlformats.org/drawingml/2006/main" xmlns:r="http://schemas.openxmlformats.org/officeDocument/2006/relationships" xmlns:p="http://schemas.openxmlformats.org/presentationml/2006/main">
  <p:tag name="KSO_WM_FULL_TEXT_BEAUTIFY_COPY_ID" val="5"/>
</p:tagLst>
</file>

<file path=ppt/tags/tag41.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42.xml><?xml version="1.0" encoding="utf-8"?>
<p:tagLst xmlns:a="http://schemas.openxmlformats.org/drawingml/2006/main" xmlns:r="http://schemas.openxmlformats.org/officeDocument/2006/relationships" xmlns:p="http://schemas.openxmlformats.org/presentationml/2006/main">
  <p:tag name="KSO_WM_FULL_TEXT_BEAUTIFY_COPY_ID" val="11"/>
</p:tagLst>
</file>

<file path=ppt/tags/tag43.xml><?xml version="1.0" encoding="utf-8"?>
<p:tagLst xmlns:a="http://schemas.openxmlformats.org/drawingml/2006/main" xmlns:r="http://schemas.openxmlformats.org/officeDocument/2006/relationships" xmlns:p="http://schemas.openxmlformats.org/presentationml/2006/main">
  <p:tag name="KSO_WM_FULL_TEXT_BEAUTIFY_COPY_ID" val="15"/>
</p:tagLst>
</file>

<file path=ppt/tags/tag44.xml><?xml version="1.0" encoding="utf-8"?>
<p:tagLst xmlns:a="http://schemas.openxmlformats.org/drawingml/2006/main" xmlns:r="http://schemas.openxmlformats.org/officeDocument/2006/relationships" xmlns:p="http://schemas.openxmlformats.org/presentationml/2006/main">
  <p:tag name="KSO_WM_FULL_TEXT_BEAUTIFY_COPY_ID" val="12"/>
</p:tagLst>
</file>

<file path=ppt/tags/tag45.xml><?xml version="1.0" encoding="utf-8"?>
<p:tagLst xmlns:a="http://schemas.openxmlformats.org/drawingml/2006/main" xmlns:r="http://schemas.openxmlformats.org/officeDocument/2006/relationships" xmlns:p="http://schemas.openxmlformats.org/presentationml/2006/main">
  <p:tag name="KSO_WM_FULL_TEXT_BEAUTIFY_COPY_ID" val="13"/>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6"/>
</p:tagLst>
</file>

<file path=ppt/tags/tag47.xml><?xml version="1.0" encoding="utf-8"?>
<p:tagLst xmlns:a="http://schemas.openxmlformats.org/drawingml/2006/main" xmlns:r="http://schemas.openxmlformats.org/officeDocument/2006/relationships" xmlns:p="http://schemas.openxmlformats.org/presentationml/2006/main">
  <p:tag name="KSO_WM_FULL_TEXT_BEAUTIFY_COPY_ID" val="4"/>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6"/>
</p:tagLst>
</file>

<file path=ppt/tags/tag49.xml><?xml version="1.0" encoding="utf-8"?>
<p:tagLst xmlns:a="http://schemas.openxmlformats.org/drawingml/2006/main" xmlns:r="http://schemas.openxmlformats.org/officeDocument/2006/relationships" xmlns:p="http://schemas.openxmlformats.org/presentationml/2006/main">
  <p:tag name="KSO_WM_FULL_TEXT_BEAUTIFY_COPY_ID" val="4"/>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8"/>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4.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5.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 name="KSO_WM_FULL_TEXT_BEAUTIFY_COPY_ID" val="150995203"/>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0.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1.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495,&quot;width&quot;:15345}"/>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495,&quot;width&quot;:15090}"/>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6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876,&quot;width&quot;:17274}"/>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70.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0</TotalTime>
  <Words>1446</Words>
  <Application>Microsoft Office PowerPoint</Application>
  <PresentationFormat>宽屏</PresentationFormat>
  <Paragraphs>193</Paragraphs>
  <Slides>30</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30</vt:i4>
      </vt:variant>
    </vt:vector>
  </HeadingPairs>
  <TitlesOfParts>
    <vt:vector size="36" baseType="lpstr">
      <vt:lpstr>微软雅黑</vt:lpstr>
      <vt:lpstr>Arial</vt:lpstr>
      <vt:lpstr>Calibri</vt:lpstr>
      <vt:lpstr>Franklin Gothic Medium</vt:lpstr>
      <vt:lpstr>Wingdings</vt:lpstr>
      <vt:lpstr>Office 主题​​</vt:lpstr>
      <vt:lpstr>PowerPoint 演示文稿</vt:lpstr>
      <vt:lpstr>我们为什么要 投入到抖音营销</vt:lpstr>
      <vt:lpstr>PowerPoint 演示文稿</vt:lpstr>
      <vt:lpstr>市场数据分析 全民进入抖音时代</vt:lpstr>
      <vt:lpstr>2020.12-2021.06各类互联网应用规模和网民使用率</vt:lpstr>
      <vt:lpstr>PowerPoint 演示文稿</vt:lpstr>
      <vt:lpstr>PowerPoint 演示文稿</vt:lpstr>
      <vt:lpstr>PowerPoint 演示文稿</vt:lpstr>
      <vt:lpstr>PowerPoint 演示文稿</vt:lpstr>
      <vt:lpstr>PowerPoint 演示文稿</vt:lpstr>
      <vt:lpstr>PowerPoint 演示文稿</vt:lpstr>
      <vt:lpstr>抖音搜索排名服务</vt:lpstr>
      <vt:lpstr>PowerPoint 演示文稿</vt:lpstr>
      <vt:lpstr>PowerPoint 演示文稿</vt:lpstr>
      <vt:lpstr>先上案例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汪 珺</cp:lastModifiedBy>
  <cp:revision>505</cp:revision>
  <dcterms:created xsi:type="dcterms:W3CDTF">2019-06-19T02:08:00Z</dcterms:created>
  <dcterms:modified xsi:type="dcterms:W3CDTF">2022-08-10T11:37:39Z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5FBE910276B1477D87D3A481C675BDE8</vt:lpwstr>
  </property>
</Properties>
</file>