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2.xml" ContentType="application/vnd.openxmlformats-officedocument.theme+xml"/>
  <Override PartName="/ppt/tags/tag32.xml" ContentType="application/vnd.openxmlformats-officedocument.presentationml.tags+xml"/>
  <Override PartName="/ppt/notesSlides/notesSlide1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heme/themeOverride1.xml" ContentType="application/vnd.openxmlformats-officedocument.themeOverr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314" r:id="rId2"/>
    <p:sldId id="338" r:id="rId3"/>
    <p:sldId id="257" r:id="rId4"/>
    <p:sldId id="259" r:id="rId5"/>
    <p:sldId id="261" r:id="rId6"/>
    <p:sldId id="262" r:id="rId7"/>
    <p:sldId id="263" r:id="rId8"/>
    <p:sldId id="265" r:id="rId9"/>
    <p:sldId id="315" r:id="rId10"/>
    <p:sldId id="316" r:id="rId11"/>
    <p:sldId id="342" r:id="rId12"/>
    <p:sldId id="317" r:id="rId13"/>
    <p:sldId id="266" r:id="rId14"/>
    <p:sldId id="271" r:id="rId15"/>
    <p:sldId id="284" r:id="rId16"/>
    <p:sldId id="299" r:id="rId17"/>
    <p:sldId id="349" r:id="rId18"/>
    <p:sldId id="339" r:id="rId19"/>
    <p:sldId id="340" r:id="rId20"/>
    <p:sldId id="341" r:id="rId21"/>
    <p:sldId id="345" r:id="rId22"/>
    <p:sldId id="344" r:id="rId23"/>
    <p:sldId id="347" r:id="rId24"/>
    <p:sldId id="343" r:id="rId25"/>
    <p:sldId id="351" r:id="rId26"/>
    <p:sldId id="318" r:id="rId27"/>
    <p:sldId id="373" r:id="rId28"/>
    <p:sldId id="374" r:id="rId29"/>
    <p:sldId id="375" r:id="rId30"/>
    <p:sldId id="348" r:id="rId31"/>
    <p:sldId id="275" r:id="rId32"/>
    <p:sldId id="277" r:id="rId33"/>
    <p:sldId id="278" r:id="rId34"/>
    <p:sldId id="276" r:id="rId35"/>
    <p:sldId id="289" r:id="rId36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DB83E"/>
    <a:srgbClr val="EDF3FC"/>
    <a:srgbClr val="EE781F"/>
    <a:srgbClr val="F7FAFE"/>
    <a:srgbClr val="F9FBFE"/>
    <a:srgbClr val="EFF5FD"/>
    <a:srgbClr val="F4B4F6"/>
    <a:srgbClr val="DEB7F8"/>
    <a:srgbClr val="E0B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88" y="57"/>
      </p:cViewPr>
      <p:guideLst>
        <p:guide orient="horz" pos="210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41944469365602E-2"/>
          <c:y val="8.1866666666666699E-2"/>
          <c:w val="0.93144000000000005"/>
          <c:h val="0.766719999999999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用户规模    </c:v>
                </c:pt>
              </c:strCache>
            </c:strRef>
          </c:tx>
          <c:spPr>
            <a:solidFill>
              <a:srgbClr val="7B8EF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F5E-40AA-BB25-5601DB802062}"/>
              </c:ext>
            </c:extLst>
          </c:dPt>
          <c:dPt>
            <c:idx val="1"/>
            <c:invertIfNegative val="0"/>
            <c:bubble3D val="0"/>
            <c:spPr>
              <a:solidFill>
                <a:srgbClr val="FDB83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F5E-40AA-BB25-5601DB80206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F5E-40AA-BB25-5601DB802062}"/>
              </c:ext>
            </c:extLst>
          </c:dPt>
          <c:dPt>
            <c:idx val="3"/>
            <c:invertIfNegative val="0"/>
            <c:bubble3D val="0"/>
            <c:spPr>
              <a:solidFill>
                <a:srgbClr val="FDB83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F5E-40AA-BB25-5601DB80206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1F5E-40AA-BB25-5601DB802062}"/>
              </c:ext>
            </c:extLst>
          </c:dPt>
          <c:dPt>
            <c:idx val="5"/>
            <c:invertIfNegative val="0"/>
            <c:bubble3D val="0"/>
            <c:spPr>
              <a:solidFill>
                <a:srgbClr val="FDB83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F5E-40AA-BB25-5601DB80206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1F5E-40AA-BB25-5601DB80206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2018.06</c:v>
                </c:pt>
                <c:pt idx="1">
                  <c:v>2018.12</c:v>
                </c:pt>
                <c:pt idx="2">
                  <c:v>2019.06</c:v>
                </c:pt>
                <c:pt idx="3">
                  <c:v>2020.03</c:v>
                </c:pt>
                <c:pt idx="4">
                  <c:v>2020.06</c:v>
                </c:pt>
                <c:pt idx="5">
                  <c:v>2020.12</c:v>
                </c:pt>
                <c:pt idx="6">
                  <c:v>2021.06</c:v>
                </c:pt>
              </c:numCache>
            </c:numRef>
          </c:cat>
          <c:val>
            <c:numRef>
              <c:f>Sheet1!$B$2:$B$8</c:f>
              <c:numCache>
                <c:formatCode>#,##0</c:formatCode>
                <c:ptCount val="7"/>
                <c:pt idx="0">
                  <c:v>59403</c:v>
                </c:pt>
                <c:pt idx="1">
                  <c:v>64798</c:v>
                </c:pt>
                <c:pt idx="2">
                  <c:v>64764</c:v>
                </c:pt>
                <c:pt idx="3">
                  <c:v>77325</c:v>
                </c:pt>
                <c:pt idx="4">
                  <c:v>81786</c:v>
                </c:pt>
                <c:pt idx="5">
                  <c:v>87335</c:v>
                </c:pt>
                <c:pt idx="6">
                  <c:v>88775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F5E-40AA-BB25-5601DB8020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使用率</c:v>
                </c:pt>
              </c:strCache>
            </c:strRef>
          </c:tx>
          <c:spPr>
            <a:solidFill>
              <a:srgbClr val="FDB83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2018.06</c:v>
                </c:pt>
                <c:pt idx="1">
                  <c:v>2018.12</c:v>
                </c:pt>
                <c:pt idx="2">
                  <c:v>2019.06</c:v>
                </c:pt>
                <c:pt idx="3">
                  <c:v>2020.03</c:v>
                </c:pt>
                <c:pt idx="4">
                  <c:v>2020.06</c:v>
                </c:pt>
                <c:pt idx="5">
                  <c:v>2020.12</c:v>
                </c:pt>
                <c:pt idx="6">
                  <c:v>2021.06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B-1F5E-40AA-BB25-5601DB8020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43102061"/>
        <c:axId val="922806600"/>
      </c:barChart>
      <c:catAx>
        <c:axId val="943102061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2806600"/>
        <c:crosses val="autoZero"/>
        <c:auto val="1"/>
        <c:lblAlgn val="ctr"/>
        <c:lblOffset val="100"/>
        <c:noMultiLvlLbl val="0"/>
      </c:catAx>
      <c:valAx>
        <c:axId val="9228066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out"/>
        <c:minorTickMark val="none"/>
        <c:tickLblPos val="nextTo"/>
        <c:crossAx val="94310206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42865122295390401"/>
          <c:y val="0.9132796075683250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494001583338E-2"/>
          <c:y val="5.4427294882209598E-2"/>
          <c:w val="0.97430119968333195"/>
          <c:h val="0.578120769022475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FDB83E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tx2"/>
              </a:solidFill>
              <a:ln w="28575" cmpd="sng">
                <a:solidFill>
                  <a:schemeClr val="bg1"/>
                </a:solidFill>
                <a:prstDash val="solid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</c:numCache>
            </c:numRef>
          </c:cat>
          <c:val>
            <c:numRef>
              <c:f>Sheet1!$B$2:$B$8</c:f>
              <c:numCache>
                <c:formatCode>0.00%</c:formatCode>
                <c:ptCount val="7"/>
                <c:pt idx="0">
                  <c:v>0.74099999999999999</c:v>
                </c:pt>
                <c:pt idx="1">
                  <c:v>0.78200000000000003</c:v>
                </c:pt>
                <c:pt idx="2">
                  <c:v>0.75800000000000001</c:v>
                </c:pt>
                <c:pt idx="3">
                  <c:v>0.85599999999999998</c:v>
                </c:pt>
                <c:pt idx="4" formatCode="0%">
                  <c:v>0.87</c:v>
                </c:pt>
                <c:pt idx="5">
                  <c:v>0.88300000000000001</c:v>
                </c:pt>
                <c:pt idx="6">
                  <c:v>0.878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0-4E6B-A830-0BB9A5377F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77815712"/>
        <c:axId val="563107764"/>
      </c:lineChart>
      <c:catAx>
        <c:axId val="9778157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63107764"/>
        <c:crosses val="autoZero"/>
        <c:auto val="1"/>
        <c:lblAlgn val="ctr"/>
        <c:lblOffset val="100"/>
        <c:noMultiLvlLbl val="0"/>
      </c:catAx>
      <c:valAx>
        <c:axId val="563107764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97781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 sz="1400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2022/8/10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0.xml"/><Relationship Id="rId7" Type="http://schemas.openxmlformats.org/officeDocument/2006/relationships/image" Target="../media/image1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image" Target="../media/image5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 userDrawn="1"/>
        </p:nvSpPr>
        <p:spPr>
          <a:xfrm>
            <a:off x="2489200" y="-5692140"/>
            <a:ext cx="10721340" cy="10213975"/>
          </a:xfrm>
          <a:prstGeom prst="ellipse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</a:t>
            </a:r>
          </a:p>
        </p:txBody>
      </p:sp>
      <p:sp>
        <p:nvSpPr>
          <p:cNvPr id="7" name="椭圆 6"/>
          <p:cNvSpPr/>
          <p:nvPr userDrawn="1"/>
        </p:nvSpPr>
        <p:spPr>
          <a:xfrm rot="9900000">
            <a:off x="1696085" y="1779270"/>
            <a:ext cx="3721100" cy="354584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rgbClr val="F4B4F6">
                  <a:alpha val="41000"/>
                </a:srgbClr>
              </a:gs>
              <a:gs pos="83000">
                <a:srgbClr val="E0B2F8">
                  <a:alpha val="29000"/>
                </a:srgbClr>
              </a:gs>
              <a:gs pos="100000">
                <a:srgbClr val="DEB7F8">
                  <a:alpha val="31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1703705" y="3420745"/>
            <a:ext cx="8529320" cy="1472565"/>
          </a:xfrm>
        </p:spPr>
        <p:txBody>
          <a:bodyPr lIns="90000" tIns="46800" rIns="90000" bIns="46800">
            <a:normAutofit/>
          </a:bodyPr>
          <a:lstStyle>
            <a:lvl1pPr marL="0" indent="0" algn="l">
              <a:lnSpc>
                <a:spcPct val="110000"/>
              </a:lnSpc>
              <a:buNone/>
              <a:defRPr sz="2400" spc="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8" name="椭圆 7"/>
          <p:cNvSpPr/>
          <p:nvPr userDrawn="1"/>
        </p:nvSpPr>
        <p:spPr>
          <a:xfrm>
            <a:off x="410845" y="506095"/>
            <a:ext cx="1924685" cy="203327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 userDrawn="1"/>
        </p:nvGrpSpPr>
        <p:grpSpPr>
          <a:xfrm>
            <a:off x="0" y="129540"/>
            <a:ext cx="12192000" cy="6732270"/>
            <a:chOff x="0" y="176"/>
            <a:chExt cx="19200" cy="10602"/>
          </a:xfrm>
        </p:grpSpPr>
        <p:pic>
          <p:nvPicPr>
            <p:cNvPr id="33" name="图片 32" descr="20211012-113038-5399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0" y="7121"/>
              <a:ext cx="19200" cy="3657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 userDrawn="1"/>
          </p:nvGrpSpPr>
          <p:grpSpPr>
            <a:xfrm>
              <a:off x="220" y="176"/>
              <a:ext cx="18760" cy="10381"/>
              <a:chOff x="220" y="198"/>
              <a:chExt cx="18760" cy="10381"/>
            </a:xfrm>
          </p:grpSpPr>
          <p:grpSp>
            <p:nvGrpSpPr>
              <p:cNvPr id="37" name="组合 36"/>
              <p:cNvGrpSpPr/>
              <p:nvPr userDrawn="1"/>
            </p:nvGrpSpPr>
            <p:grpSpPr>
              <a:xfrm flipH="1">
                <a:off x="220" y="9033"/>
                <a:ext cx="178" cy="1547"/>
                <a:chOff x="413" y="8460"/>
                <a:chExt cx="220" cy="1910"/>
              </a:xfrm>
            </p:grpSpPr>
            <p:sp>
              <p:nvSpPr>
                <p:cNvPr id="38" name="椭圆 37"/>
                <p:cNvSpPr/>
                <p:nvPr/>
              </p:nvSpPr>
              <p:spPr>
                <a:xfrm rot="5400000">
                  <a:off x="425" y="10174"/>
                  <a:ext cx="196" cy="196"/>
                </a:xfrm>
                <a:prstGeom prst="ellipse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菱形 38"/>
                <p:cNvSpPr/>
                <p:nvPr/>
              </p:nvSpPr>
              <p:spPr>
                <a:xfrm>
                  <a:off x="413" y="9792"/>
                  <a:ext cx="220" cy="220"/>
                </a:xfrm>
                <a:prstGeom prst="diamond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0" name="直接连接符 39"/>
                <p:cNvCxnSpPr/>
                <p:nvPr/>
              </p:nvCxnSpPr>
              <p:spPr>
                <a:xfrm>
                  <a:off x="523" y="8460"/>
                  <a:ext cx="0" cy="11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组合 40"/>
              <p:cNvGrpSpPr/>
              <p:nvPr userDrawn="1"/>
            </p:nvGrpSpPr>
            <p:grpSpPr>
              <a:xfrm rot="10800000" flipH="1">
                <a:off x="18802" y="198"/>
                <a:ext cx="178" cy="1547"/>
                <a:chOff x="413" y="8460"/>
                <a:chExt cx="220" cy="1910"/>
              </a:xfrm>
            </p:grpSpPr>
            <p:sp>
              <p:nvSpPr>
                <p:cNvPr id="42" name="椭圆 41"/>
                <p:cNvSpPr/>
                <p:nvPr/>
              </p:nvSpPr>
              <p:spPr>
                <a:xfrm rot="5400000">
                  <a:off x="425" y="10174"/>
                  <a:ext cx="196" cy="196"/>
                </a:xfrm>
                <a:prstGeom prst="ellipse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菱形 42"/>
                <p:cNvSpPr/>
                <p:nvPr/>
              </p:nvSpPr>
              <p:spPr>
                <a:xfrm>
                  <a:off x="413" y="9792"/>
                  <a:ext cx="220" cy="220"/>
                </a:xfrm>
                <a:prstGeom prst="diamond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4" name="直接连接符 43"/>
                <p:cNvCxnSpPr/>
                <p:nvPr/>
              </p:nvCxnSpPr>
              <p:spPr>
                <a:xfrm>
                  <a:off x="523" y="8460"/>
                  <a:ext cx="0" cy="11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6" name="图片 45" descr="Team meeting_Two Color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675130" y="4069080"/>
            <a:ext cx="4454525" cy="2875915"/>
          </a:xfrm>
          <a:prstGeom prst="rect">
            <a:avLst/>
          </a:prstGeom>
        </p:spPr>
      </p:pic>
      <p:sp>
        <p:nvSpPr>
          <p:cNvPr id="50" name="标题 49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1703705" y="774700"/>
            <a:ext cx="8529320" cy="2570480"/>
          </a:xfrm>
        </p:spPr>
        <p:txBody>
          <a:bodyPr lIns="90000" tIns="46800" rIns="90000" bIns="46800" anchor="b" anchorCtr="0">
            <a:normAutofit/>
          </a:bodyPr>
          <a:lstStyle>
            <a:lvl1pPr algn="l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0211012-113038-539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4535805"/>
            <a:ext cx="12192000" cy="2322195"/>
          </a:xfrm>
          <a:prstGeom prst="rect">
            <a:avLst/>
          </a:prstGeom>
        </p:spPr>
      </p:pic>
      <p:sp>
        <p:nvSpPr>
          <p:cNvPr id="6" name="椭圆 5"/>
          <p:cNvSpPr/>
          <p:nvPr userDrawn="1"/>
        </p:nvSpPr>
        <p:spPr>
          <a:xfrm>
            <a:off x="2489200" y="-5678170"/>
            <a:ext cx="10721340" cy="10213975"/>
          </a:xfrm>
          <a:prstGeom prst="ellipse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</a:t>
            </a:r>
          </a:p>
        </p:txBody>
      </p:sp>
      <p:sp>
        <p:nvSpPr>
          <p:cNvPr id="7" name="椭圆 6"/>
          <p:cNvSpPr/>
          <p:nvPr userDrawn="1"/>
        </p:nvSpPr>
        <p:spPr>
          <a:xfrm rot="9900000">
            <a:off x="1696085" y="1779270"/>
            <a:ext cx="3721100" cy="354584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rgbClr val="F4B4F6"/>
              </a:gs>
              <a:gs pos="83000">
                <a:srgbClr val="E0B2F8"/>
              </a:gs>
              <a:gs pos="100000">
                <a:srgbClr val="DEB7F8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8" name="椭圆 7"/>
          <p:cNvSpPr/>
          <p:nvPr userDrawn="1"/>
        </p:nvSpPr>
        <p:spPr>
          <a:xfrm>
            <a:off x="410845" y="506095"/>
            <a:ext cx="1924685" cy="203327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 userDrawn="1"/>
        </p:nvGrpSpPr>
        <p:grpSpPr>
          <a:xfrm>
            <a:off x="139700" y="125730"/>
            <a:ext cx="11912600" cy="6591935"/>
            <a:chOff x="220" y="198"/>
            <a:chExt cx="18760" cy="10381"/>
          </a:xfrm>
        </p:grpSpPr>
        <p:grpSp>
          <p:nvGrpSpPr>
            <p:cNvPr id="37" name="组合 36"/>
            <p:cNvGrpSpPr/>
            <p:nvPr userDrawn="1"/>
          </p:nvGrpSpPr>
          <p:grpSpPr>
            <a:xfrm flipH="1">
              <a:off x="220" y="9033"/>
              <a:ext cx="178" cy="1547"/>
              <a:chOff x="413" y="8460"/>
              <a:chExt cx="220" cy="1910"/>
            </a:xfrm>
          </p:grpSpPr>
          <p:sp>
            <p:nvSpPr>
              <p:cNvPr id="38" name="椭圆 37"/>
              <p:cNvSpPr/>
              <p:nvPr/>
            </p:nvSpPr>
            <p:spPr>
              <a:xfrm rot="5400000">
                <a:off x="425" y="10174"/>
                <a:ext cx="196" cy="196"/>
              </a:xfrm>
              <a:prstGeom prst="ellipse">
                <a:avLst/>
              </a:prstGeom>
              <a:noFill/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菱形 38"/>
              <p:cNvSpPr/>
              <p:nvPr/>
            </p:nvSpPr>
            <p:spPr>
              <a:xfrm>
                <a:off x="413" y="9792"/>
                <a:ext cx="220" cy="220"/>
              </a:xfrm>
              <a:prstGeom prst="diamond">
                <a:avLst/>
              </a:prstGeom>
              <a:noFill/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523" y="8460"/>
                <a:ext cx="0" cy="117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组合 40"/>
            <p:cNvGrpSpPr/>
            <p:nvPr userDrawn="1"/>
          </p:nvGrpSpPr>
          <p:grpSpPr>
            <a:xfrm rot="10800000" flipH="1">
              <a:off x="18802" y="198"/>
              <a:ext cx="178" cy="1547"/>
              <a:chOff x="413" y="8460"/>
              <a:chExt cx="220" cy="1910"/>
            </a:xfrm>
          </p:grpSpPr>
          <p:sp>
            <p:nvSpPr>
              <p:cNvPr id="42" name="椭圆 41"/>
              <p:cNvSpPr/>
              <p:nvPr/>
            </p:nvSpPr>
            <p:spPr>
              <a:xfrm rot="5400000">
                <a:off x="425" y="10174"/>
                <a:ext cx="196" cy="196"/>
              </a:xfrm>
              <a:prstGeom prst="ellipse">
                <a:avLst/>
              </a:prstGeom>
              <a:noFill/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菱形 42"/>
              <p:cNvSpPr/>
              <p:nvPr/>
            </p:nvSpPr>
            <p:spPr>
              <a:xfrm>
                <a:off x="413" y="9792"/>
                <a:ext cx="220" cy="220"/>
              </a:xfrm>
              <a:prstGeom prst="diamond">
                <a:avLst/>
              </a:prstGeom>
              <a:noFill/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/>
              <p:cNvCxnSpPr/>
              <p:nvPr/>
            </p:nvCxnSpPr>
            <p:spPr>
              <a:xfrm>
                <a:off x="523" y="8460"/>
                <a:ext cx="0" cy="117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图片 1" descr="New campaign_Two Color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77988" y="398145"/>
            <a:ext cx="8836025" cy="450342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2068830" y="3930015"/>
            <a:ext cx="8101965" cy="1816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111760"/>
            <a:ext cx="12192000" cy="6732270"/>
            <a:chOff x="0" y="176"/>
            <a:chExt cx="19200" cy="10602"/>
          </a:xfrm>
        </p:grpSpPr>
        <p:pic>
          <p:nvPicPr>
            <p:cNvPr id="34" name="图片 33" descr="20211012-113038-5399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0" y="7121"/>
              <a:ext cx="19200" cy="3657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220" y="176"/>
              <a:ext cx="18760" cy="10381"/>
              <a:chOff x="220" y="198"/>
              <a:chExt cx="18760" cy="10381"/>
            </a:xfrm>
          </p:grpSpPr>
          <p:grpSp>
            <p:nvGrpSpPr>
              <p:cNvPr id="10" name="组合 9"/>
              <p:cNvGrpSpPr/>
              <p:nvPr userDrawn="1"/>
            </p:nvGrpSpPr>
            <p:grpSpPr>
              <a:xfrm flipH="1">
                <a:off x="220" y="9033"/>
                <a:ext cx="178" cy="1547"/>
                <a:chOff x="413" y="8460"/>
                <a:chExt cx="220" cy="1910"/>
              </a:xfrm>
            </p:grpSpPr>
            <p:sp>
              <p:nvSpPr>
                <p:cNvPr id="11" name="椭圆 10"/>
                <p:cNvSpPr/>
                <p:nvPr/>
              </p:nvSpPr>
              <p:spPr>
                <a:xfrm rot="5400000">
                  <a:off x="425" y="10174"/>
                  <a:ext cx="196" cy="196"/>
                </a:xfrm>
                <a:prstGeom prst="ellipse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菱形 11"/>
                <p:cNvSpPr/>
                <p:nvPr/>
              </p:nvSpPr>
              <p:spPr>
                <a:xfrm>
                  <a:off x="413" y="9792"/>
                  <a:ext cx="220" cy="220"/>
                </a:xfrm>
                <a:prstGeom prst="diamond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523" y="8460"/>
                  <a:ext cx="0" cy="11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组合 13"/>
              <p:cNvGrpSpPr/>
              <p:nvPr userDrawn="1"/>
            </p:nvGrpSpPr>
            <p:grpSpPr>
              <a:xfrm rot="10800000" flipH="1">
                <a:off x="18802" y="198"/>
                <a:ext cx="178" cy="1547"/>
                <a:chOff x="413" y="8460"/>
                <a:chExt cx="220" cy="1910"/>
              </a:xfrm>
            </p:grpSpPr>
            <p:sp>
              <p:nvSpPr>
                <p:cNvPr id="15" name="椭圆 14"/>
                <p:cNvSpPr/>
                <p:nvPr/>
              </p:nvSpPr>
              <p:spPr>
                <a:xfrm rot="5400000">
                  <a:off x="425" y="10174"/>
                  <a:ext cx="196" cy="196"/>
                </a:xfrm>
                <a:prstGeom prst="ellipse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菱形 20"/>
                <p:cNvSpPr/>
                <p:nvPr/>
              </p:nvSpPr>
              <p:spPr>
                <a:xfrm>
                  <a:off x="413" y="9792"/>
                  <a:ext cx="220" cy="220"/>
                </a:xfrm>
                <a:prstGeom prst="diamond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>
                <a:xfrm>
                  <a:off x="523" y="8460"/>
                  <a:ext cx="0" cy="11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 userDrawn="1"/>
        </p:nvSpPr>
        <p:spPr>
          <a:xfrm>
            <a:off x="-2193290" y="-9343390"/>
            <a:ext cx="13491845" cy="1425194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>
                  <a:lumMod val="45000"/>
                  <a:lumOff val="55000"/>
                  <a:alpha val="31000"/>
                </a:schemeClr>
              </a:gs>
              <a:gs pos="83000">
                <a:schemeClr val="accent1">
                  <a:lumMod val="45000"/>
                  <a:lumOff val="55000"/>
                  <a:alpha val="11000"/>
                </a:schemeClr>
              </a:gs>
              <a:gs pos="100000">
                <a:schemeClr val="accent1">
                  <a:lumMod val="30000"/>
                  <a:lumOff val="70000"/>
                  <a:alpha val="17000"/>
                </a:schemeClr>
              </a:gs>
            </a:gsLst>
            <a:lin ang="5400000" scaled="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 userDrawn="1"/>
        </p:nvSpPr>
        <p:spPr>
          <a:xfrm>
            <a:off x="8974455" y="1910715"/>
            <a:ext cx="7040245" cy="670750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rgbClr val="F4B4F6">
                  <a:alpha val="0"/>
                </a:srgbClr>
              </a:gs>
              <a:gs pos="83000">
                <a:srgbClr val="E0B2F8">
                  <a:alpha val="24000"/>
                </a:srgbClr>
              </a:gs>
              <a:gs pos="100000">
                <a:srgbClr val="DEB7F8">
                  <a:alpha val="19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111760"/>
            <a:ext cx="12192000" cy="6732270"/>
            <a:chOff x="0" y="176"/>
            <a:chExt cx="19200" cy="10602"/>
          </a:xfrm>
        </p:grpSpPr>
        <p:pic>
          <p:nvPicPr>
            <p:cNvPr id="34" name="图片 33" descr="20211012-113038-5399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0" y="7121"/>
              <a:ext cx="19200" cy="3657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 userDrawn="1"/>
          </p:nvGrpSpPr>
          <p:grpSpPr>
            <a:xfrm>
              <a:off x="220" y="176"/>
              <a:ext cx="18760" cy="10381"/>
              <a:chOff x="220" y="198"/>
              <a:chExt cx="18760" cy="10381"/>
            </a:xfrm>
          </p:grpSpPr>
          <p:grpSp>
            <p:nvGrpSpPr>
              <p:cNvPr id="6" name="组合 5"/>
              <p:cNvGrpSpPr/>
              <p:nvPr userDrawn="1"/>
            </p:nvGrpSpPr>
            <p:grpSpPr>
              <a:xfrm flipH="1">
                <a:off x="220" y="9033"/>
                <a:ext cx="178" cy="1547"/>
                <a:chOff x="413" y="8460"/>
                <a:chExt cx="220" cy="1910"/>
              </a:xfrm>
            </p:grpSpPr>
            <p:sp>
              <p:nvSpPr>
                <p:cNvPr id="8" name="椭圆 7"/>
                <p:cNvSpPr/>
                <p:nvPr/>
              </p:nvSpPr>
              <p:spPr>
                <a:xfrm rot="5400000">
                  <a:off x="425" y="10174"/>
                  <a:ext cx="196" cy="196"/>
                </a:xfrm>
                <a:prstGeom prst="ellipse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菱形 15"/>
                <p:cNvSpPr/>
                <p:nvPr/>
              </p:nvSpPr>
              <p:spPr>
                <a:xfrm>
                  <a:off x="413" y="9792"/>
                  <a:ext cx="220" cy="220"/>
                </a:xfrm>
                <a:prstGeom prst="diamond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>
                <a:xfrm>
                  <a:off x="523" y="8460"/>
                  <a:ext cx="0" cy="11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组合 17"/>
              <p:cNvGrpSpPr/>
              <p:nvPr userDrawn="1"/>
            </p:nvGrpSpPr>
            <p:grpSpPr>
              <a:xfrm rot="10800000" flipH="1">
                <a:off x="18802" y="198"/>
                <a:ext cx="178" cy="1547"/>
                <a:chOff x="413" y="8460"/>
                <a:chExt cx="220" cy="1910"/>
              </a:xfrm>
            </p:grpSpPr>
            <p:sp>
              <p:nvSpPr>
                <p:cNvPr id="19" name="椭圆 18"/>
                <p:cNvSpPr/>
                <p:nvPr/>
              </p:nvSpPr>
              <p:spPr>
                <a:xfrm rot="5400000">
                  <a:off x="425" y="10174"/>
                  <a:ext cx="196" cy="196"/>
                </a:xfrm>
                <a:prstGeom prst="ellipse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菱形 19"/>
                <p:cNvSpPr/>
                <p:nvPr/>
              </p:nvSpPr>
              <p:spPr>
                <a:xfrm>
                  <a:off x="413" y="9792"/>
                  <a:ext cx="220" cy="220"/>
                </a:xfrm>
                <a:prstGeom prst="diamond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9" name="直接连接符 28"/>
                <p:cNvCxnSpPr/>
                <p:nvPr/>
              </p:nvCxnSpPr>
              <p:spPr>
                <a:xfrm>
                  <a:off x="523" y="8460"/>
                  <a:ext cx="0" cy="11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 userDrawn="1"/>
        </p:nvSpPr>
        <p:spPr>
          <a:xfrm>
            <a:off x="5312410" y="-4839970"/>
            <a:ext cx="9829800" cy="1038415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>
                  <a:lumMod val="45000"/>
                  <a:lumOff val="55000"/>
                  <a:alpha val="31000"/>
                </a:schemeClr>
              </a:gs>
              <a:gs pos="83000">
                <a:schemeClr val="accent1">
                  <a:lumMod val="45000"/>
                  <a:lumOff val="55000"/>
                  <a:alpha val="11000"/>
                </a:schemeClr>
              </a:gs>
              <a:gs pos="100000">
                <a:schemeClr val="accent1">
                  <a:lumMod val="30000"/>
                  <a:lumOff val="70000"/>
                  <a:alpha val="17000"/>
                </a:schemeClr>
              </a:gs>
            </a:gsLst>
            <a:lin ang="5400000" scaled="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 userDrawn="1"/>
        </p:nvSpPr>
        <p:spPr>
          <a:xfrm>
            <a:off x="-1558290" y="568960"/>
            <a:ext cx="7040245" cy="670750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rgbClr val="F4B4F6">
                  <a:alpha val="0"/>
                </a:srgbClr>
              </a:gs>
              <a:gs pos="83000">
                <a:srgbClr val="E0B2F8">
                  <a:alpha val="24000"/>
                </a:srgbClr>
              </a:gs>
              <a:gs pos="100000">
                <a:srgbClr val="DEB7F8">
                  <a:alpha val="19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635" y="-112395"/>
            <a:ext cx="12192000" cy="6816090"/>
            <a:chOff x="0" y="-177"/>
            <a:chExt cx="19200" cy="10734"/>
          </a:xfrm>
        </p:grpSpPr>
        <p:pic>
          <p:nvPicPr>
            <p:cNvPr id="34" name="图片 33" descr="20211012-113038-5399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 flipV="1">
              <a:off x="0" y="-177"/>
              <a:ext cx="19200" cy="4799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 userDrawn="1"/>
          </p:nvGrpSpPr>
          <p:grpSpPr>
            <a:xfrm>
              <a:off x="220" y="176"/>
              <a:ext cx="18760" cy="10381"/>
              <a:chOff x="220" y="198"/>
              <a:chExt cx="18760" cy="10381"/>
            </a:xfrm>
          </p:grpSpPr>
          <p:grpSp>
            <p:nvGrpSpPr>
              <p:cNvPr id="6" name="组合 5"/>
              <p:cNvGrpSpPr/>
              <p:nvPr userDrawn="1"/>
            </p:nvGrpSpPr>
            <p:grpSpPr>
              <a:xfrm flipH="1">
                <a:off x="220" y="9033"/>
                <a:ext cx="178" cy="1547"/>
                <a:chOff x="413" y="8460"/>
                <a:chExt cx="220" cy="1910"/>
              </a:xfrm>
            </p:grpSpPr>
            <p:sp>
              <p:nvSpPr>
                <p:cNvPr id="8" name="椭圆 7"/>
                <p:cNvSpPr/>
                <p:nvPr/>
              </p:nvSpPr>
              <p:spPr>
                <a:xfrm rot="5400000">
                  <a:off x="425" y="10174"/>
                  <a:ext cx="196" cy="196"/>
                </a:xfrm>
                <a:prstGeom prst="ellipse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菱形 15"/>
                <p:cNvSpPr/>
                <p:nvPr/>
              </p:nvSpPr>
              <p:spPr>
                <a:xfrm>
                  <a:off x="413" y="9792"/>
                  <a:ext cx="220" cy="220"/>
                </a:xfrm>
                <a:prstGeom prst="diamond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>
                <a:xfrm>
                  <a:off x="523" y="8460"/>
                  <a:ext cx="0" cy="11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组合 17"/>
              <p:cNvGrpSpPr/>
              <p:nvPr userDrawn="1"/>
            </p:nvGrpSpPr>
            <p:grpSpPr>
              <a:xfrm rot="10800000" flipH="1">
                <a:off x="18802" y="198"/>
                <a:ext cx="178" cy="1547"/>
                <a:chOff x="413" y="8460"/>
                <a:chExt cx="220" cy="1910"/>
              </a:xfrm>
            </p:grpSpPr>
            <p:sp>
              <p:nvSpPr>
                <p:cNvPr id="19" name="椭圆 18"/>
                <p:cNvSpPr/>
                <p:nvPr/>
              </p:nvSpPr>
              <p:spPr>
                <a:xfrm rot="5400000">
                  <a:off x="425" y="10174"/>
                  <a:ext cx="196" cy="196"/>
                </a:xfrm>
                <a:prstGeom prst="ellipse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菱形 19"/>
                <p:cNvSpPr/>
                <p:nvPr/>
              </p:nvSpPr>
              <p:spPr>
                <a:xfrm>
                  <a:off x="413" y="9792"/>
                  <a:ext cx="220" cy="220"/>
                </a:xfrm>
                <a:prstGeom prst="diamond">
                  <a:avLst/>
                </a:prstGeom>
                <a:noFill/>
                <a:ln w="12700" cmpd="sng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9" name="直接连接符 28"/>
                <p:cNvCxnSpPr/>
                <p:nvPr/>
              </p:nvCxnSpPr>
              <p:spPr>
                <a:xfrm>
                  <a:off x="523" y="8460"/>
                  <a:ext cx="0" cy="11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2" name="组合 11"/>
          <p:cNvGrpSpPr/>
          <p:nvPr userDrawn="1"/>
        </p:nvGrpSpPr>
        <p:grpSpPr>
          <a:xfrm>
            <a:off x="4008755" y="2896870"/>
            <a:ext cx="4174490" cy="1075690"/>
            <a:chOff x="8176" y="4282"/>
            <a:chExt cx="6574" cy="1694"/>
          </a:xfrm>
        </p:grpSpPr>
        <p:sp>
          <p:nvSpPr>
            <p:cNvPr id="13" name="文本框 12"/>
            <p:cNvSpPr txBox="1"/>
            <p:nvPr/>
          </p:nvSpPr>
          <p:spPr>
            <a:xfrm>
              <a:off x="8176" y="4282"/>
              <a:ext cx="2848" cy="169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6400" b="1">
                  <a:sym typeface="+mn-ea"/>
                </a:rPr>
                <a:t>谢谢</a:t>
              </a:r>
              <a:endParaRPr lang="en-US" altLang="zh-CN" sz="6400" b="1"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104" y="4476"/>
              <a:ext cx="3646" cy="1307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4800" b="1">
                  <a:ln>
                    <a:noFill/>
                  </a:ln>
                  <a:solidFill>
                    <a:schemeClr val="bg1"/>
                  </a:solidFill>
                  <a:effectLst/>
                  <a:sym typeface="+mn-ea"/>
                </a:rPr>
                <a:t>THANK</a:t>
              </a:r>
            </a:p>
          </p:txBody>
        </p:sp>
      </p:grpSp>
      <p:pic>
        <p:nvPicPr>
          <p:cNvPr id="47" name="图片 46" descr="Flying kite_Two Color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flipH="1">
            <a:off x="4266565" y="4730115"/>
            <a:ext cx="3121025" cy="22390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 userDrawn="1"/>
        </p:nvSpPr>
        <p:spPr>
          <a:xfrm>
            <a:off x="-2540000" y="-3677285"/>
            <a:ext cx="10367010" cy="1029462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6269990" y="2058035"/>
            <a:ext cx="7661910" cy="809371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/>
        </p:nvSpPr>
        <p:spPr>
          <a:xfrm>
            <a:off x="9063990" y="-1626235"/>
            <a:ext cx="3534410" cy="336740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rgbClr val="F4B4F6"/>
              </a:gs>
              <a:gs pos="83000">
                <a:srgbClr val="E0B2F8"/>
              </a:gs>
              <a:gs pos="100000">
                <a:srgbClr val="DEB7F8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pic>
        <p:nvPicPr>
          <p:cNvPr id="22" name="图片 21" descr="C:\Users\Administrator\Pictures\20211117-181714-30b1.png20211117-181714-30b1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>
          <a:xfrm>
            <a:off x="8839200" y="4071303"/>
            <a:ext cx="3431540" cy="2771775"/>
          </a:xfrm>
          <a:prstGeom prst="rect">
            <a:avLst/>
          </a:prstGeom>
        </p:spPr>
      </p:pic>
      <p:grpSp>
        <p:nvGrpSpPr>
          <p:cNvPr id="38" name="组合 37"/>
          <p:cNvGrpSpPr/>
          <p:nvPr userDrawn="1"/>
        </p:nvGrpSpPr>
        <p:grpSpPr>
          <a:xfrm>
            <a:off x="139700" y="125730"/>
            <a:ext cx="11912600" cy="6591935"/>
            <a:chOff x="220" y="198"/>
            <a:chExt cx="18760" cy="10381"/>
          </a:xfrm>
        </p:grpSpPr>
        <p:grpSp>
          <p:nvGrpSpPr>
            <p:cNvPr id="39" name="组合 38"/>
            <p:cNvGrpSpPr/>
            <p:nvPr userDrawn="1"/>
          </p:nvGrpSpPr>
          <p:grpSpPr>
            <a:xfrm flipH="1">
              <a:off x="220" y="9033"/>
              <a:ext cx="178" cy="1547"/>
              <a:chOff x="413" y="8460"/>
              <a:chExt cx="220" cy="1910"/>
            </a:xfrm>
          </p:grpSpPr>
          <p:sp>
            <p:nvSpPr>
              <p:cNvPr id="40" name="椭圆 39"/>
              <p:cNvSpPr/>
              <p:nvPr/>
            </p:nvSpPr>
            <p:spPr>
              <a:xfrm rot="5400000">
                <a:off x="425" y="10174"/>
                <a:ext cx="196" cy="196"/>
              </a:xfrm>
              <a:prstGeom prst="ellipse">
                <a:avLst/>
              </a:prstGeom>
              <a:noFill/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菱形 40"/>
              <p:cNvSpPr/>
              <p:nvPr/>
            </p:nvSpPr>
            <p:spPr>
              <a:xfrm>
                <a:off x="413" y="9792"/>
                <a:ext cx="220" cy="220"/>
              </a:xfrm>
              <a:prstGeom prst="diamond">
                <a:avLst/>
              </a:prstGeom>
              <a:noFill/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523" y="8460"/>
                <a:ext cx="0" cy="117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组合 47"/>
            <p:cNvGrpSpPr/>
            <p:nvPr userDrawn="1"/>
          </p:nvGrpSpPr>
          <p:grpSpPr>
            <a:xfrm rot="10800000" flipH="1">
              <a:off x="18802" y="198"/>
              <a:ext cx="178" cy="1547"/>
              <a:chOff x="413" y="8460"/>
              <a:chExt cx="220" cy="1910"/>
            </a:xfrm>
          </p:grpSpPr>
          <p:sp>
            <p:nvSpPr>
              <p:cNvPr id="49" name="椭圆 48"/>
              <p:cNvSpPr/>
              <p:nvPr/>
            </p:nvSpPr>
            <p:spPr>
              <a:xfrm rot="5400000">
                <a:off x="425" y="10174"/>
                <a:ext cx="196" cy="196"/>
              </a:xfrm>
              <a:prstGeom prst="ellipse">
                <a:avLst/>
              </a:prstGeom>
              <a:noFill/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菱形 49"/>
              <p:cNvSpPr/>
              <p:nvPr/>
            </p:nvSpPr>
            <p:spPr>
              <a:xfrm>
                <a:off x="413" y="9792"/>
                <a:ext cx="220" cy="220"/>
              </a:xfrm>
              <a:prstGeom prst="diamond">
                <a:avLst/>
              </a:prstGeom>
              <a:noFill/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523" y="8460"/>
                <a:ext cx="0" cy="117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2022/8/10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8.png"/><Relationship Id="rId5" Type="http://schemas.openxmlformats.org/officeDocument/2006/relationships/tags" Target="../tags/tag40.xml"/><Relationship Id="rId10" Type="http://schemas.openxmlformats.org/officeDocument/2006/relationships/chart" Target="../charts/chart2.xml"/><Relationship Id="rId4" Type="http://schemas.openxmlformats.org/officeDocument/2006/relationships/tags" Target="../tags/tag39.xml"/><Relationship Id="rId9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9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4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同侧圆角矩形 11"/>
          <p:cNvSpPr/>
          <p:nvPr/>
        </p:nvSpPr>
        <p:spPr>
          <a:xfrm rot="10800000">
            <a:off x="1402715" y="0"/>
            <a:ext cx="3448050" cy="398780"/>
          </a:xfrm>
          <a:prstGeom prst="round2SameRect">
            <a:avLst/>
          </a:prstGeom>
          <a:gradFill>
            <a:gsLst>
              <a:gs pos="0">
                <a:srgbClr val="7B8EF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80A9F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1faf5cdd-a86f-4cba-af9f-7d4af1de917110538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350" y="653415"/>
            <a:ext cx="3872230" cy="5388610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1402715" y="1612265"/>
            <a:ext cx="6313805" cy="4105910"/>
            <a:chOff x="2194" y="2269"/>
            <a:chExt cx="9943" cy="4446"/>
          </a:xfrm>
        </p:grpSpPr>
        <p:sp>
          <p:nvSpPr>
            <p:cNvPr id="7" name="文本框 6"/>
            <p:cNvSpPr txBox="1"/>
            <p:nvPr/>
          </p:nvSpPr>
          <p:spPr>
            <a:xfrm>
              <a:off x="2194" y="3860"/>
              <a:ext cx="8289" cy="1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sz="3600" b="1">
                  <a:sym typeface="+mn-ea"/>
                </a:rPr>
                <a:t>敢于向客户承诺询盘线索量的</a:t>
              </a:r>
              <a:endParaRPr sz="3600" b="1">
                <a:sym typeface="+mn-ea"/>
              </a:endParaRPr>
            </a:p>
            <a:p>
              <a:pPr algn="l" fontAlgn="auto">
                <a:lnSpc>
                  <a:spcPct val="100000"/>
                </a:lnSpc>
              </a:pPr>
              <a:r>
                <a:rPr sz="4200" b="1">
                  <a:solidFill>
                    <a:srgbClr val="EE781F"/>
                  </a:solidFill>
                  <a:sym typeface="+mn-ea"/>
                </a:rPr>
                <a:t>短视频</a:t>
              </a:r>
              <a:r>
                <a:rPr lang="zh-CN" sz="4200" b="1">
                  <a:solidFill>
                    <a:srgbClr val="EE781F"/>
                  </a:solidFill>
                  <a:sym typeface="+mn-ea"/>
                </a:rPr>
                <a:t>运营产品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194" y="2269"/>
              <a:ext cx="5804" cy="1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zh-CN" sz="6300" b="1">
                  <a:sym typeface="+mn-ea"/>
                </a:rPr>
                <a:t>抖音</a:t>
              </a:r>
              <a:r>
                <a:rPr lang="zh-CN" altLang="zh-CN" sz="6300" b="1">
                  <a:solidFill>
                    <a:srgbClr val="EE781F"/>
                  </a:solidFill>
                  <a:sym typeface="+mn-ea"/>
                </a:rPr>
                <a:t>获客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265" y="6054"/>
              <a:ext cx="9872" cy="661"/>
              <a:chOff x="2250" y="6654"/>
              <a:chExt cx="9872" cy="661"/>
            </a:xfrm>
          </p:grpSpPr>
          <p:sp>
            <p:nvSpPr>
              <p:cNvPr id="24" name="圆角矩形 23"/>
              <p:cNvSpPr/>
              <p:nvPr/>
            </p:nvSpPr>
            <p:spPr>
              <a:xfrm rot="10800000">
                <a:off x="2296" y="6687"/>
                <a:ext cx="876" cy="628"/>
              </a:xfrm>
              <a:prstGeom prst="roundRect">
                <a:avLst/>
              </a:prstGeom>
              <a:gradFill>
                <a:gsLst>
                  <a:gs pos="0">
                    <a:srgbClr val="7B8EF8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80A9F2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 rot="10800000">
                <a:off x="3317" y="6687"/>
                <a:ext cx="876" cy="628"/>
              </a:xfrm>
              <a:prstGeom prst="roundRect">
                <a:avLst/>
              </a:prstGeom>
              <a:gradFill>
                <a:gsLst>
                  <a:gs pos="0">
                    <a:srgbClr val="7B8EF8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80A9F2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圆角矩形 25"/>
              <p:cNvSpPr/>
              <p:nvPr/>
            </p:nvSpPr>
            <p:spPr>
              <a:xfrm rot="10800000">
                <a:off x="4338" y="6687"/>
                <a:ext cx="876" cy="628"/>
              </a:xfrm>
              <a:prstGeom prst="roundRect">
                <a:avLst/>
              </a:prstGeom>
              <a:gradFill>
                <a:gsLst>
                  <a:gs pos="0">
                    <a:srgbClr val="7B8EF8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80A9F2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26"/>
              <p:cNvSpPr/>
              <p:nvPr/>
            </p:nvSpPr>
            <p:spPr>
              <a:xfrm rot="10800000">
                <a:off x="5359" y="6687"/>
                <a:ext cx="876" cy="628"/>
              </a:xfrm>
              <a:prstGeom prst="roundRect">
                <a:avLst/>
              </a:prstGeom>
              <a:gradFill>
                <a:gsLst>
                  <a:gs pos="0">
                    <a:srgbClr val="7B8EF8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80A9F2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圆角矩形 27"/>
              <p:cNvSpPr/>
              <p:nvPr/>
            </p:nvSpPr>
            <p:spPr>
              <a:xfrm rot="10800000">
                <a:off x="6380" y="6687"/>
                <a:ext cx="876" cy="628"/>
              </a:xfrm>
              <a:prstGeom prst="roundRect">
                <a:avLst/>
              </a:prstGeom>
              <a:gradFill>
                <a:gsLst>
                  <a:gs pos="0">
                    <a:srgbClr val="7B8EF8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80A9F2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圆角矩形 28"/>
              <p:cNvSpPr/>
              <p:nvPr/>
            </p:nvSpPr>
            <p:spPr>
              <a:xfrm rot="10800000">
                <a:off x="7401" y="6687"/>
                <a:ext cx="876" cy="628"/>
              </a:xfrm>
              <a:prstGeom prst="roundRect">
                <a:avLst/>
              </a:prstGeom>
              <a:gradFill>
                <a:gsLst>
                  <a:gs pos="0">
                    <a:srgbClr val="7B8EF8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80A9F2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圆角矩形 29"/>
              <p:cNvSpPr/>
              <p:nvPr/>
            </p:nvSpPr>
            <p:spPr>
              <a:xfrm rot="10800000">
                <a:off x="8422" y="6687"/>
                <a:ext cx="876" cy="628"/>
              </a:xfrm>
              <a:prstGeom prst="roundRect">
                <a:avLst/>
              </a:prstGeom>
              <a:gradFill>
                <a:gsLst>
                  <a:gs pos="0">
                    <a:srgbClr val="7B8EF8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80A9F2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圆角矩形 30"/>
              <p:cNvSpPr/>
              <p:nvPr/>
            </p:nvSpPr>
            <p:spPr>
              <a:xfrm rot="10800000">
                <a:off x="9443" y="6687"/>
                <a:ext cx="876" cy="628"/>
              </a:xfrm>
              <a:prstGeom prst="roundRect">
                <a:avLst/>
              </a:prstGeom>
              <a:gradFill>
                <a:gsLst>
                  <a:gs pos="0">
                    <a:srgbClr val="7B8EF8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80A9F2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圆角矩形 31"/>
              <p:cNvSpPr/>
              <p:nvPr/>
            </p:nvSpPr>
            <p:spPr>
              <a:xfrm rot="10800000">
                <a:off x="10469" y="6687"/>
                <a:ext cx="876" cy="628"/>
              </a:xfrm>
              <a:prstGeom prst="roundRect">
                <a:avLst/>
              </a:prstGeom>
              <a:gradFill>
                <a:gsLst>
                  <a:gs pos="0">
                    <a:srgbClr val="7B8EF8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80A9F2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2250" y="6654"/>
                <a:ext cx="9872" cy="54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 fontAlgn="auto">
                  <a:lnSpc>
                    <a:spcPct val="150000"/>
                  </a:lnSpc>
                </a:pPr>
                <a:r>
                  <a:rPr>
                    <a:solidFill>
                      <a:schemeClr val="bg1"/>
                    </a:solidFill>
                    <a:sym typeface="+mn-ea"/>
                  </a:rPr>
                  <a:t>矩阵 </a:t>
                </a:r>
                <a:r>
                  <a:rPr lang="en-US">
                    <a:solidFill>
                      <a:schemeClr val="bg1"/>
                    </a:solidFill>
                    <a:sym typeface="+mn-ea"/>
                  </a:rPr>
                  <a:t>  </a:t>
                </a:r>
                <a:r>
                  <a:rPr>
                    <a:solidFill>
                      <a:schemeClr val="bg1"/>
                    </a:solidFill>
                    <a:sym typeface="+mn-ea"/>
                  </a:rPr>
                  <a:t>抢词 </a:t>
                </a:r>
                <a:r>
                  <a:rPr lang="en-US">
                    <a:solidFill>
                      <a:schemeClr val="bg1"/>
                    </a:solidFill>
                    <a:sym typeface="+mn-ea"/>
                  </a:rPr>
                  <a:t>  </a:t>
                </a:r>
                <a:r>
                  <a:rPr>
                    <a:solidFill>
                      <a:schemeClr val="bg1"/>
                    </a:solidFill>
                    <a:sym typeface="+mn-ea"/>
                  </a:rPr>
                  <a:t>抢位 </a:t>
                </a:r>
                <a:r>
                  <a:rPr lang="en-US">
                    <a:solidFill>
                      <a:schemeClr val="bg1"/>
                    </a:solidFill>
                    <a:sym typeface="+mn-ea"/>
                  </a:rPr>
                  <a:t>  </a:t>
                </a:r>
                <a:r>
                  <a:rPr>
                    <a:solidFill>
                      <a:schemeClr val="bg1"/>
                    </a:solidFill>
                    <a:sym typeface="+mn-ea"/>
                  </a:rPr>
                  <a:t>曝光 </a:t>
                </a:r>
                <a:r>
                  <a:rPr lang="en-US">
                    <a:solidFill>
                      <a:schemeClr val="bg1"/>
                    </a:solidFill>
                    <a:sym typeface="+mn-ea"/>
                  </a:rPr>
                  <a:t>  </a:t>
                </a:r>
                <a:r>
                  <a:rPr>
                    <a:solidFill>
                      <a:schemeClr val="bg1"/>
                    </a:solidFill>
                    <a:sym typeface="+mn-ea"/>
                  </a:rPr>
                  <a:t>获客 </a:t>
                </a:r>
                <a:r>
                  <a:rPr lang="en-US">
                    <a:solidFill>
                      <a:schemeClr val="bg1"/>
                    </a:solidFill>
                    <a:sym typeface="+mn-ea"/>
                  </a:rPr>
                  <a:t>  </a:t>
                </a:r>
                <a:r>
                  <a:rPr>
                    <a:solidFill>
                      <a:schemeClr val="bg1"/>
                    </a:solidFill>
                    <a:sym typeface="+mn-ea"/>
                  </a:rPr>
                  <a:t>运营 </a:t>
                </a:r>
                <a:r>
                  <a:rPr lang="en-US">
                    <a:solidFill>
                      <a:schemeClr val="bg1"/>
                    </a:solidFill>
                    <a:sym typeface="+mn-ea"/>
                  </a:rPr>
                  <a:t>  </a:t>
                </a:r>
                <a:r>
                  <a:rPr>
                    <a:solidFill>
                      <a:schemeClr val="bg1"/>
                    </a:solidFill>
                    <a:sym typeface="+mn-ea"/>
                  </a:rPr>
                  <a:t>裂变 </a:t>
                </a:r>
                <a:r>
                  <a:rPr lang="en-US">
                    <a:solidFill>
                      <a:schemeClr val="bg1"/>
                    </a:solidFill>
                    <a:sym typeface="+mn-ea"/>
                  </a:rPr>
                  <a:t>  </a:t>
                </a:r>
                <a:r>
                  <a:rPr>
                    <a:solidFill>
                      <a:schemeClr val="bg1"/>
                    </a:solidFill>
                    <a:sym typeface="+mn-ea"/>
                  </a:rPr>
                  <a:t>转化 </a:t>
                </a:r>
                <a:r>
                  <a:rPr lang="en-US">
                    <a:solidFill>
                      <a:schemeClr val="bg1"/>
                    </a:solidFill>
                    <a:sym typeface="+mn-ea"/>
                  </a:rPr>
                  <a:t>    </a:t>
                </a:r>
                <a:r>
                  <a:rPr>
                    <a:solidFill>
                      <a:schemeClr val="bg1"/>
                    </a:solidFill>
                    <a:sym typeface="+mn-ea"/>
                  </a:rPr>
                  <a:t>...</a:t>
                </a:r>
                <a:endParaRPr lang="zh-CN" b="1">
                  <a:solidFill>
                    <a:schemeClr val="bg1"/>
                  </a:solidFill>
                  <a:sym typeface="+mn-ea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>
            <a:spLocks noGrp="1"/>
          </p:cNvSpPr>
          <p:nvPr/>
        </p:nvSpPr>
        <p:spPr>
          <a:xfrm>
            <a:off x="289433" y="2363492"/>
            <a:ext cx="10423143" cy="14605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>
            <a:lvl1pPr marL="0">
              <a:defRPr sz="2800" b="1" i="0">
                <a:solidFill>
                  <a:srgbClr val="6F2F9F"/>
                </a:solidFill>
                <a:latin typeface="微软雅黑" panose="020B0503020204020204" charset="-122"/>
                <a:ea typeface="+mn-ea"/>
                <a:cs typeface="微软雅黑" panose="020B0503020204020204" charset="-122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98980" indent="-342900">
              <a:lnSpc>
                <a:spcPct val="100000"/>
              </a:lnSpc>
              <a:spcBef>
                <a:spcPts val="770"/>
              </a:spcBef>
              <a:buFont typeface="Arial" panose="020B0604020202020204"/>
              <a:buAutoNum type="arabicPeriod"/>
              <a:tabLst>
                <a:tab pos="1884680" algn="l"/>
              </a:tabLst>
            </a:pPr>
            <a:r>
              <a:rPr sz="1800" b="0" spc="-5" dirty="0">
                <a:solidFill>
                  <a:schemeClr val="tx1"/>
                </a:solidFill>
              </a:rPr>
              <a:t>如何选择真正适合自己的营销渠道？</a:t>
            </a:r>
          </a:p>
          <a:p>
            <a:pPr marL="1998980" indent="-342900">
              <a:lnSpc>
                <a:spcPct val="100000"/>
              </a:lnSpc>
              <a:spcBef>
                <a:spcPts val="670"/>
              </a:spcBef>
              <a:buFont typeface="Arial" panose="020B0604020202020204"/>
              <a:buAutoNum type="arabicPeriod"/>
              <a:tabLst>
                <a:tab pos="1884680" algn="l"/>
              </a:tabLst>
            </a:pPr>
            <a:r>
              <a:rPr sz="1800" b="0" spc="-10" dirty="0">
                <a:solidFill>
                  <a:schemeClr val="tx1"/>
                </a:solidFill>
              </a:rPr>
              <a:t>如何将有限的预算投入到无限的市</a:t>
            </a:r>
            <a:r>
              <a:rPr sz="1800" b="0" dirty="0">
                <a:solidFill>
                  <a:schemeClr val="tx1"/>
                </a:solidFill>
              </a:rPr>
              <a:t>场</a:t>
            </a:r>
            <a:r>
              <a:rPr sz="1800" b="0" spc="-10" dirty="0">
                <a:solidFill>
                  <a:schemeClr val="tx1"/>
                </a:solidFill>
              </a:rPr>
              <a:t>竞争</a:t>
            </a:r>
            <a:r>
              <a:rPr sz="1800" b="0" dirty="0">
                <a:solidFill>
                  <a:schemeClr val="tx1"/>
                </a:solidFill>
              </a:rPr>
              <a:t>中</a:t>
            </a:r>
            <a:r>
              <a:rPr sz="1800" b="0" spc="-5" dirty="0">
                <a:solidFill>
                  <a:schemeClr val="tx1"/>
                </a:solidFill>
              </a:rPr>
              <a:t>？</a:t>
            </a:r>
          </a:p>
          <a:p>
            <a:pPr marL="1998980" indent="-342900">
              <a:lnSpc>
                <a:spcPct val="100000"/>
              </a:lnSpc>
              <a:spcBef>
                <a:spcPts val="660"/>
              </a:spcBef>
              <a:buFont typeface="Arial" panose="020B0604020202020204"/>
              <a:buAutoNum type="arabicPeriod"/>
              <a:tabLst>
                <a:tab pos="1884680" algn="l"/>
              </a:tabLst>
            </a:pPr>
            <a:r>
              <a:rPr sz="1800" b="0" spc="-5" dirty="0">
                <a:solidFill>
                  <a:schemeClr val="tx1"/>
                </a:solidFill>
              </a:rPr>
              <a:t>如何实现快速布局短视频营销，并</a:t>
            </a:r>
            <a:r>
              <a:rPr sz="1800" b="0" dirty="0">
                <a:solidFill>
                  <a:schemeClr val="tx1"/>
                </a:solidFill>
              </a:rPr>
              <a:t>真</a:t>
            </a:r>
            <a:r>
              <a:rPr sz="1800" b="0" spc="-5" dirty="0">
                <a:solidFill>
                  <a:schemeClr val="tx1"/>
                </a:solidFill>
              </a:rPr>
              <a:t>正实</a:t>
            </a:r>
            <a:r>
              <a:rPr sz="1800" b="0" dirty="0">
                <a:solidFill>
                  <a:schemeClr val="tx1"/>
                </a:solidFill>
              </a:rPr>
              <a:t>现</a:t>
            </a:r>
            <a:r>
              <a:rPr sz="1800" b="0" spc="-5" dirty="0">
                <a:solidFill>
                  <a:schemeClr val="tx1"/>
                </a:solidFill>
              </a:rPr>
              <a:t>有效</a:t>
            </a:r>
            <a:r>
              <a:rPr sz="1800" b="0" dirty="0">
                <a:solidFill>
                  <a:schemeClr val="tx1"/>
                </a:solidFill>
              </a:rPr>
              <a:t>获</a:t>
            </a:r>
            <a:r>
              <a:rPr sz="1800" b="0" spc="-5" dirty="0">
                <a:solidFill>
                  <a:schemeClr val="tx1"/>
                </a:solidFill>
              </a:rPr>
              <a:t>客？</a:t>
            </a:r>
          </a:p>
          <a:p>
            <a:pPr marL="1998980" indent="-342900">
              <a:lnSpc>
                <a:spcPct val="100000"/>
              </a:lnSpc>
              <a:spcBef>
                <a:spcPts val="660"/>
              </a:spcBef>
              <a:buFont typeface="Arial" panose="020B0604020202020204"/>
              <a:buAutoNum type="arabicPeriod"/>
              <a:tabLst>
                <a:tab pos="1884680" algn="l"/>
              </a:tabLst>
            </a:pPr>
            <a:r>
              <a:rPr sz="1800" b="0" spc="-10" dirty="0">
                <a:solidFill>
                  <a:schemeClr val="tx1"/>
                </a:solidFill>
              </a:rPr>
              <a:t>如何低成本在业内建立起品牌及扩</a:t>
            </a:r>
            <a:r>
              <a:rPr sz="1800" b="0" dirty="0">
                <a:solidFill>
                  <a:schemeClr val="tx1"/>
                </a:solidFill>
              </a:rPr>
              <a:t>大</a:t>
            </a:r>
            <a:r>
              <a:rPr sz="1800" b="0" spc="-10" dirty="0">
                <a:solidFill>
                  <a:schemeClr val="tx1"/>
                </a:solidFill>
              </a:rPr>
              <a:t>影响</a:t>
            </a:r>
            <a:r>
              <a:rPr sz="1800" b="0" dirty="0">
                <a:solidFill>
                  <a:schemeClr val="tx1"/>
                </a:solidFill>
              </a:rPr>
              <a:t>力</a:t>
            </a:r>
            <a:r>
              <a:rPr sz="1800" b="0" spc="-5" dirty="0">
                <a:solidFill>
                  <a:schemeClr val="tx1"/>
                </a:solidFill>
              </a:rPr>
              <a:t>？</a:t>
            </a:r>
            <a:endParaRPr sz="1800" b="0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38960" y="1682750"/>
            <a:ext cx="4959985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3000" b="1" dirty="0">
                <a:solidFill>
                  <a:srgbClr val="FDB83E"/>
                </a:solidFill>
                <a:sym typeface="+mn-ea"/>
              </a:rPr>
              <a:t>因势</a:t>
            </a:r>
            <a:r>
              <a:rPr sz="3000" b="1" dirty="0">
                <a:solidFill>
                  <a:schemeClr val="tx1"/>
                </a:solidFill>
                <a:sym typeface="+mn-ea"/>
              </a:rPr>
              <a:t>而</a:t>
            </a:r>
            <a:r>
              <a:rPr sz="3000" b="1" spc="5" dirty="0">
                <a:solidFill>
                  <a:schemeClr val="tx1"/>
                </a:solidFill>
                <a:sym typeface="+mn-ea"/>
              </a:rPr>
              <a:t>谋</a:t>
            </a:r>
            <a:r>
              <a:rPr sz="3000" b="1" spc="-35" dirty="0">
                <a:solidFill>
                  <a:schemeClr val="tx1"/>
                </a:solidFill>
                <a:sym typeface="+mn-ea"/>
              </a:rPr>
              <a:t> </a:t>
            </a:r>
            <a:r>
              <a:rPr sz="3000" b="1" dirty="0">
                <a:solidFill>
                  <a:srgbClr val="FDB83E"/>
                </a:solidFill>
                <a:sym typeface="+mn-ea"/>
              </a:rPr>
              <a:t>应势</a:t>
            </a:r>
            <a:r>
              <a:rPr sz="3000" b="1" dirty="0">
                <a:solidFill>
                  <a:schemeClr val="tx1"/>
                </a:solidFill>
                <a:sym typeface="+mn-ea"/>
              </a:rPr>
              <a:t>而</a:t>
            </a:r>
            <a:r>
              <a:rPr sz="3000" b="1" spc="5" dirty="0">
                <a:solidFill>
                  <a:schemeClr val="tx1"/>
                </a:solidFill>
                <a:sym typeface="+mn-ea"/>
              </a:rPr>
              <a:t>动</a:t>
            </a:r>
            <a:r>
              <a:rPr sz="3000" b="1" spc="-30" dirty="0">
                <a:solidFill>
                  <a:schemeClr val="tx1"/>
                </a:solidFill>
                <a:sym typeface="+mn-ea"/>
              </a:rPr>
              <a:t> </a:t>
            </a:r>
            <a:r>
              <a:rPr sz="3000" b="1" dirty="0">
                <a:solidFill>
                  <a:srgbClr val="FDB83E"/>
                </a:solidFill>
                <a:sym typeface="+mn-ea"/>
              </a:rPr>
              <a:t>顺势</a:t>
            </a:r>
            <a:r>
              <a:rPr sz="3000" b="1" dirty="0">
                <a:solidFill>
                  <a:schemeClr val="tx1"/>
                </a:solidFill>
                <a:sym typeface="+mn-ea"/>
              </a:rPr>
              <a:t>而为</a:t>
            </a:r>
            <a:endParaRPr lang="zh-CN" altLang="en-US" sz="3000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82205" y="-27940"/>
            <a:ext cx="2540000" cy="65544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2000">
                <a:solidFill>
                  <a:srgbClr val="FDB83E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1703705" y="1235710"/>
            <a:ext cx="8529320" cy="2570480"/>
          </a:xfrm>
        </p:spPr>
        <p:txBody>
          <a:bodyPr/>
          <a:lstStyle/>
          <a:p>
            <a:pPr algn="l">
              <a:lnSpc>
                <a:spcPct val="120000"/>
              </a:lnSpc>
            </a:pPr>
            <a:r>
              <a:rPr lang="zh-CN" altLang="en-US" sz="3600">
                <a:solidFill>
                  <a:schemeClr val="tx1"/>
                </a:solidFill>
              </a:rPr>
              <a:t>我们为什么要</a:t>
            </a:r>
            <a:br>
              <a:rPr lang="zh-CN" altLang="en-US" sz="3600">
                <a:solidFill>
                  <a:schemeClr val="tx1"/>
                </a:solidFill>
              </a:rPr>
            </a:br>
            <a:r>
              <a:rPr lang="zh-CN" altLang="en-US" sz="5400">
                <a:solidFill>
                  <a:srgbClr val="FDB83E"/>
                </a:solidFill>
              </a:rPr>
              <a:t>投入到抖音营销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482205" y="-27940"/>
            <a:ext cx="2540000" cy="65544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2000">
                <a:solidFill>
                  <a:srgbClr val="FDB83E"/>
                </a:solidFill>
                <a:latin typeface="Franklin Gothic Medium" panose="020B0603020102020204" charset="0"/>
                <a:cs typeface="Franklin Gothic Medium" panose="020B0603020102020204" charset="0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03705" y="1145540"/>
            <a:ext cx="8529320" cy="2570480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kern="1400" spc="600"/>
              <a:t>市场数据分析</a:t>
            </a:r>
            <a:br>
              <a:rPr lang="zh-CN" altLang="en-US" kern="1400" spc="600"/>
            </a:br>
            <a:r>
              <a:rPr lang="zh-CN" altLang="en-US" sz="4400" kern="1400" spc="600">
                <a:solidFill>
                  <a:srgbClr val="FDB83E"/>
                </a:solidFill>
                <a:sym typeface="+mn-ea"/>
              </a:rPr>
              <a:t>全民进入抖音时代</a:t>
            </a:r>
          </a:p>
        </p:txBody>
      </p:sp>
      <p:pic>
        <p:nvPicPr>
          <p:cNvPr id="8" name="图片 7" descr="组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5340" y="1229360"/>
            <a:ext cx="1076325" cy="43630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40995" y="1431925"/>
            <a:ext cx="11476355" cy="4668520"/>
            <a:chOff x="1062" y="2906"/>
            <a:chExt cx="17008" cy="7081"/>
          </a:xfrm>
        </p:grpSpPr>
        <p:graphicFrame>
          <p:nvGraphicFramePr>
            <p:cNvPr id="12" name="图表 11"/>
            <p:cNvGraphicFramePr/>
            <p:nvPr>
              <p:custDataLst>
                <p:tags r:id="rId6"/>
              </p:custDataLst>
            </p:nvPr>
          </p:nvGraphicFramePr>
          <p:xfrm>
            <a:off x="1062" y="3139"/>
            <a:ext cx="17008" cy="68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13" name="文本框 12"/>
            <p:cNvSpPr txBox="1"/>
            <p:nvPr>
              <p:custDataLst>
                <p:tags r:id="rId7"/>
              </p:custDataLst>
            </p:nvPr>
          </p:nvSpPr>
          <p:spPr>
            <a:xfrm>
              <a:off x="2209" y="2906"/>
              <a:ext cx="4000" cy="55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/>
                <a:t>单位：万人</a:t>
              </a:r>
            </a:p>
          </p:txBody>
        </p:sp>
      </p:grpSp>
      <p:graphicFrame>
        <p:nvGraphicFramePr>
          <p:cNvPr id="5" name="图表 4"/>
          <p:cNvGraphicFramePr/>
          <p:nvPr>
            <p:custDataLst>
              <p:tags r:id="rId2"/>
            </p:custDataLst>
          </p:nvPr>
        </p:nvGraphicFramePr>
        <p:xfrm>
          <a:off x="611505" y="1762125"/>
          <a:ext cx="11080115" cy="2345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6310630" y="6250305"/>
            <a:ext cx="5544820" cy="306705"/>
            <a:chOff x="10075" y="10037"/>
            <a:chExt cx="8732" cy="483"/>
          </a:xfrm>
        </p:grpSpPr>
        <p:sp>
          <p:nvSpPr>
            <p:cNvPr id="11" name="文本框 10"/>
            <p:cNvSpPr txBox="1"/>
            <p:nvPr>
              <p:custDataLst>
                <p:tags r:id="rId4"/>
              </p:custDataLst>
            </p:nvPr>
          </p:nvSpPr>
          <p:spPr>
            <a:xfrm>
              <a:off x="10075" y="10037"/>
              <a:ext cx="8732" cy="4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zh-CN" altLang="en-US" sz="1400"/>
                <a:t>来源：</a:t>
              </a:r>
              <a:r>
                <a:rPr lang="en-US" altLang="zh-CN" sz="1400"/>
                <a:t>                 </a:t>
              </a:r>
              <a:r>
                <a:rPr lang="zh-CN" altLang="en-US" sz="1400"/>
                <a:t>中国互联网络发展状态统计调查</a:t>
              </a:r>
              <a:r>
                <a:rPr lang="en-US" altLang="zh-CN" sz="1400"/>
                <a:t>     </a:t>
              </a:r>
              <a:r>
                <a:rPr lang="en-US" altLang="zh-CN" sz="1400">
                  <a:sym typeface="+mn-ea"/>
                </a:rPr>
                <a:t>2021.06</a:t>
              </a:r>
              <a:endParaRPr lang="en-US" altLang="zh-CN" sz="1400"/>
            </a:p>
          </p:txBody>
        </p:sp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1957" y="10082"/>
              <a:ext cx="1304" cy="355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11505" y="647700"/>
            <a:ext cx="10969625" cy="70548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000" spc="200">
                <a:solidFill>
                  <a:schemeClr val="tx1"/>
                </a:solidFill>
                <a:uFillTx/>
              </a:rPr>
              <a:t>2018.06-2021.06</a:t>
            </a:r>
            <a:r>
              <a:rPr lang="zh-CN" altLang="en-US" sz="3000" spc="200">
                <a:solidFill>
                  <a:srgbClr val="FDB83E"/>
                </a:solidFill>
                <a:uFillTx/>
              </a:rPr>
              <a:t>短视频用户规模及使用率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1283335" y="3891915"/>
            <a:ext cx="9668510" cy="26504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越来越多的内容被视频化，原有的文字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+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图片模式已经满足不了人们的需求，而人们对知识、产品等需求也更希望以视频化形式生动呈现。</a:t>
            </a:r>
          </a:p>
          <a:p>
            <a:pPr marL="0" indent="0">
              <a:buNone/>
            </a:pPr>
            <a:r>
              <a:rPr lang="zh-CN" altLang="zh-CN">
                <a:solidFill>
                  <a:schemeClr val="tx1"/>
                </a:solidFill>
                <a:sym typeface="+mn-ea"/>
              </a:rPr>
              <a:t>几乎全国所有上网用户都在使用抖音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，在这么庞大的用户海洋里，如果我们有方法能够</a:t>
            </a:r>
            <a:r>
              <a:rPr lang="zh-CN" altLang="en-US" sz="2665" b="1">
                <a:solidFill>
                  <a:srgbClr val="FF0000"/>
                </a:solidFill>
                <a:sym typeface="+mn-ea"/>
              </a:rPr>
              <a:t>快速找到意向客户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，那么将对我们的业务收入增长起到重要作用。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282700" y="1424940"/>
            <a:ext cx="2011680" cy="1604010"/>
            <a:chOff x="2140" y="1784"/>
            <a:chExt cx="3168" cy="2526"/>
          </a:xfrm>
        </p:grpSpPr>
        <p:sp>
          <p:nvSpPr>
            <p:cNvPr id="3" name="文本框 2"/>
            <p:cNvSpPr txBox="1"/>
            <p:nvPr/>
          </p:nvSpPr>
          <p:spPr>
            <a:xfrm>
              <a:off x="2140" y="1784"/>
              <a:ext cx="3168" cy="217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4800" b="1">
                  <a:solidFill>
                    <a:schemeClr val="tx1"/>
                  </a:solidFill>
                  <a:sym typeface="+mn-ea"/>
                </a:rPr>
                <a:t>抖音</a:t>
              </a:r>
            </a:p>
            <a:p>
              <a:r>
                <a:rPr lang="zh-CN" altLang="en-US" sz="3600" b="1">
                  <a:solidFill>
                    <a:schemeClr val="tx1"/>
                  </a:solidFill>
                  <a:sym typeface="+mn-ea"/>
                </a:rPr>
                <a:t>何其重要</a:t>
              </a:r>
            </a:p>
          </p:txBody>
        </p:sp>
        <p:sp>
          <p:nvSpPr>
            <p:cNvPr id="12" name="矩形 11"/>
            <p:cNvSpPr/>
            <p:nvPr/>
          </p:nvSpPr>
          <p:spPr>
            <a:xfrm flipV="1">
              <a:off x="2316" y="4190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右箭头 13"/>
          <p:cNvSpPr/>
          <p:nvPr/>
        </p:nvSpPr>
        <p:spPr>
          <a:xfrm>
            <a:off x="6958330" y="2448560"/>
            <a:ext cx="633095" cy="526415"/>
          </a:xfrm>
          <a:prstGeom prst="rightArrow">
            <a:avLst/>
          </a:prstGeom>
          <a:solidFill>
            <a:srgbClr val="FDB8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7886700" y="1221740"/>
            <a:ext cx="2879725" cy="1982470"/>
            <a:chOff x="12420" y="2024"/>
            <a:chExt cx="4535" cy="3122"/>
          </a:xfrm>
        </p:grpSpPr>
        <p:sp>
          <p:nvSpPr>
            <p:cNvPr id="8" name="文本框 7"/>
            <p:cNvSpPr txBox="1"/>
            <p:nvPr/>
          </p:nvSpPr>
          <p:spPr>
            <a:xfrm>
              <a:off x="12440" y="2024"/>
              <a:ext cx="42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现在：移动互联网时代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2420" y="2670"/>
              <a:ext cx="316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新的超级入口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2582" y="3508"/>
              <a:ext cx="4373" cy="1638"/>
              <a:chOff x="12482" y="2648"/>
              <a:chExt cx="4373" cy="1638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14220" y="2648"/>
                <a:ext cx="2635" cy="1539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30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抖音</a:t>
                </a:r>
              </a:p>
              <a:p>
                <a:pPr algn="l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用户已达</a:t>
                </a:r>
                <a:r>
                  <a:rPr lang="en-US" altLang="zh-CN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8.8</a:t>
                </a:r>
                <a:r>
                  <a:rPr lang="zh-CN" altLang="en-US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亿</a:t>
                </a:r>
              </a:p>
            </p:txBody>
          </p:sp>
          <p:pic>
            <p:nvPicPr>
              <p:cNvPr id="15" name="图片 14" descr="组 3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2" y="2793"/>
                <a:ext cx="1493" cy="1493"/>
              </a:xfrm>
              <a:prstGeom prst="rect">
                <a:avLst/>
              </a:prstGeom>
            </p:spPr>
          </p:pic>
        </p:grpSp>
      </p:grpSp>
      <p:grpSp>
        <p:nvGrpSpPr>
          <p:cNvPr id="16" name="组合 15"/>
          <p:cNvGrpSpPr/>
          <p:nvPr/>
        </p:nvGrpSpPr>
        <p:grpSpPr>
          <a:xfrm>
            <a:off x="3776980" y="1221740"/>
            <a:ext cx="3028950" cy="1992630"/>
            <a:chOff x="5948" y="1924"/>
            <a:chExt cx="4770" cy="3138"/>
          </a:xfrm>
        </p:grpSpPr>
        <p:grpSp>
          <p:nvGrpSpPr>
            <p:cNvPr id="27" name="组合 26"/>
            <p:cNvGrpSpPr/>
            <p:nvPr/>
          </p:nvGrpSpPr>
          <p:grpSpPr>
            <a:xfrm>
              <a:off x="5948" y="1924"/>
              <a:ext cx="4771" cy="2984"/>
              <a:chOff x="5948" y="2024"/>
              <a:chExt cx="4771" cy="2984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5948" y="2024"/>
                <a:ext cx="2801" cy="628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过去：</a:t>
                </a:r>
                <a:r>
                  <a:rPr lang="en-US" altLang="zh-CN" sz="20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PC</a:t>
                </a:r>
                <a:r>
                  <a:rPr lang="zh-CN" altLang="en-US" sz="20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时代</a:t>
                </a:r>
                <a:endParaRPr lang="zh-CN" altLang="en-US" sz="2000"/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5948" y="2670"/>
                <a:ext cx="4128" cy="72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zh-CN" altLang="en-US" sz="24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互联网的绝对入口</a:t>
                </a: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7773" y="3847"/>
                <a:ext cx="2946" cy="116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zh-CN" altLang="en-US" sz="24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搜索引擎</a:t>
                </a:r>
              </a:p>
              <a:p>
                <a:r>
                  <a:rPr lang="zh-CN" altLang="en-US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百度、</a:t>
                </a:r>
                <a:r>
                  <a:rPr lang="en-US" altLang="zh-CN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google...</a:t>
                </a:r>
              </a:p>
            </p:txBody>
          </p:sp>
        </p:grpSp>
        <p:pic>
          <p:nvPicPr>
            <p:cNvPr id="7" name="图片 6" descr="组 1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17" y="3566"/>
              <a:ext cx="1497" cy="1497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76300" y="4652010"/>
            <a:ext cx="7705090" cy="16789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抖音正在成为用户获取信息的超级入口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是企业获得客户最重要的途径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6945" y="3528060"/>
            <a:ext cx="2011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抖音搜索月活达到</a:t>
            </a:r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084320" y="2095500"/>
            <a:ext cx="1932305" cy="1337945"/>
            <a:chOff x="7472" y="3270"/>
            <a:chExt cx="3043" cy="2107"/>
          </a:xfrm>
        </p:grpSpPr>
        <p:sp>
          <p:nvSpPr>
            <p:cNvPr id="8" name="文本框 7"/>
            <p:cNvSpPr txBox="1"/>
            <p:nvPr/>
          </p:nvSpPr>
          <p:spPr>
            <a:xfrm>
              <a:off x="8759" y="3550"/>
              <a:ext cx="1756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zh-CN" sz="3600" b="1" spc="500" dirty="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亿</a:t>
              </a:r>
              <a:r>
                <a:rPr lang="en-US" altLang="zh-CN" sz="3600" b="1" spc="500" dirty="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</a:t>
              </a:r>
              <a:endParaRPr lang="zh-CN" altLang="zh-CN" sz="3600" b="1" spc="500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72" y="3270"/>
              <a:ext cx="1387" cy="210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8100" b="1" spc="500" dirty="0"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4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56945" y="2095500"/>
            <a:ext cx="1471930" cy="1337945"/>
            <a:chOff x="1800" y="3270"/>
            <a:chExt cx="2318" cy="2107"/>
          </a:xfrm>
        </p:grpSpPr>
        <p:sp>
          <p:nvSpPr>
            <p:cNvPr id="5" name="文本框 4"/>
            <p:cNvSpPr txBox="1"/>
            <p:nvPr/>
          </p:nvSpPr>
          <p:spPr>
            <a:xfrm>
              <a:off x="3010" y="3550"/>
              <a:ext cx="110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600" b="1" spc="500" dirty="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亿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00" y="3270"/>
              <a:ext cx="1387" cy="210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8100" b="1" spc="500" dirty="0"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6</a:t>
              </a: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3509010" y="2240280"/>
            <a:ext cx="0" cy="1879600"/>
          </a:xfrm>
          <a:prstGeom prst="line">
            <a:avLst/>
          </a:prstGeom>
          <a:ln w="31750">
            <a:solidFill>
              <a:srgbClr val="FDB8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855345" y="793750"/>
            <a:ext cx="3789680" cy="825500"/>
            <a:chOff x="1347" y="1250"/>
            <a:chExt cx="5968" cy="1300"/>
          </a:xfrm>
        </p:grpSpPr>
        <p:sp>
          <p:nvSpPr>
            <p:cNvPr id="9" name="文本框 8"/>
            <p:cNvSpPr txBox="1"/>
            <p:nvPr/>
          </p:nvSpPr>
          <p:spPr>
            <a:xfrm>
              <a:off x="1347" y="1250"/>
              <a:ext cx="596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600" b="1">
                  <a:sym typeface="+mn-ea"/>
                </a:rPr>
                <a:t>抖音</a:t>
              </a:r>
              <a:r>
                <a:rPr lang="en-US" altLang="zh-CN" sz="3600" b="1">
                  <a:sym typeface="+mn-ea"/>
                </a:rPr>
                <a:t> - </a:t>
              </a:r>
              <a:r>
                <a:rPr lang="zh-CN" altLang="en-US" sz="3600" b="1">
                  <a:sym typeface="+mn-ea"/>
                </a:rPr>
                <a:t>客户的入口</a:t>
              </a:r>
              <a:endParaRPr lang="zh-CN" altLang="en-US" sz="3600" b="1"/>
            </a:p>
          </p:txBody>
        </p:sp>
        <p:sp>
          <p:nvSpPr>
            <p:cNvPr id="15" name="矩形 14"/>
            <p:cNvSpPr/>
            <p:nvPr/>
          </p:nvSpPr>
          <p:spPr>
            <a:xfrm flipV="1">
              <a:off x="1507" y="2430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032250" y="3269615"/>
            <a:ext cx="1935480" cy="819150"/>
            <a:chOff x="7050" y="5379"/>
            <a:chExt cx="3048" cy="1290"/>
          </a:xfrm>
        </p:grpSpPr>
        <p:sp>
          <p:nvSpPr>
            <p:cNvPr id="20" name="圆角矩形 19"/>
            <p:cNvSpPr/>
            <p:nvPr/>
          </p:nvSpPr>
          <p:spPr>
            <a:xfrm>
              <a:off x="7318" y="6132"/>
              <a:ext cx="2525" cy="52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050" y="5379"/>
              <a:ext cx="3048" cy="7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日搜索量超过</a:t>
              </a:r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(</a:t>
              </a: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次</a:t>
              </a:r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)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356" y="6089"/>
              <a:ext cx="2499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超过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pc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端引擎</a:t>
              </a:r>
            </a:p>
          </p:txBody>
        </p:sp>
      </p:grpSp>
      <p:pic>
        <p:nvPicPr>
          <p:cNvPr id="25" name="图片 24" descr="Target audience _Monochromati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690" y="1456055"/>
            <a:ext cx="5172075" cy="44399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855345" y="692150"/>
            <a:ext cx="7294880" cy="825500"/>
            <a:chOff x="1347" y="1250"/>
            <a:chExt cx="11488" cy="1300"/>
          </a:xfrm>
        </p:grpSpPr>
        <p:sp>
          <p:nvSpPr>
            <p:cNvPr id="9" name="文本框 8"/>
            <p:cNvSpPr txBox="1"/>
            <p:nvPr/>
          </p:nvSpPr>
          <p:spPr>
            <a:xfrm>
              <a:off x="1347" y="1250"/>
              <a:ext cx="1148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3600" b="1">
                  <a:sym typeface="+mn-ea"/>
                </a:rPr>
                <a:t>抖音推广</a:t>
              </a:r>
              <a:r>
                <a:rPr lang="en-US" sz="3600" b="1">
                  <a:sym typeface="+mn-ea"/>
                </a:rPr>
                <a:t> </a:t>
              </a:r>
              <a:r>
                <a:rPr sz="3600" b="1">
                  <a:sym typeface="+mn-ea"/>
                </a:rPr>
                <a:t>—</a:t>
              </a:r>
              <a:r>
                <a:rPr lang="en-US" sz="3600" b="1">
                  <a:sym typeface="+mn-ea"/>
                </a:rPr>
                <a:t> </a:t>
              </a:r>
              <a:r>
                <a:rPr sz="3600" b="1">
                  <a:sym typeface="+mn-ea"/>
                </a:rPr>
                <a:t>越来越多的企业在加入</a:t>
              </a:r>
            </a:p>
          </p:txBody>
        </p:sp>
        <p:sp>
          <p:nvSpPr>
            <p:cNvPr id="15" name="矩形 14"/>
            <p:cNvSpPr/>
            <p:nvPr/>
          </p:nvSpPr>
          <p:spPr>
            <a:xfrm flipV="1">
              <a:off x="1507" y="2430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42645" y="2220595"/>
            <a:ext cx="5817870" cy="953135"/>
            <a:chOff x="1409" y="3432"/>
            <a:chExt cx="9162" cy="1501"/>
          </a:xfrm>
        </p:grpSpPr>
        <p:sp>
          <p:nvSpPr>
            <p:cNvPr id="6" name="文本框 5"/>
            <p:cNvSpPr txBox="1"/>
            <p:nvPr/>
          </p:nvSpPr>
          <p:spPr>
            <a:xfrm>
              <a:off x="1409" y="3945"/>
              <a:ext cx="4448" cy="53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目前各类企业号入驻量现已达</a:t>
              </a: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5847" y="3432"/>
              <a:ext cx="4724" cy="1501"/>
              <a:chOff x="6400" y="2732"/>
              <a:chExt cx="4724" cy="1501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9436" y="2843"/>
                <a:ext cx="1688" cy="87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zh-CN" altLang="en-US" sz="3000" b="1" spc="500" dirty="0">
                    <a:solidFill>
                      <a:schemeClr val="tx1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万家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6400" y="2732"/>
                <a:ext cx="3214" cy="150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en-US" altLang="zh-CN" sz="5600" b="1" dirty="0">
                    <a:solidFill>
                      <a:schemeClr val="tx1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800+</a:t>
                </a:r>
              </a:p>
            </p:txBody>
          </p:sp>
        </p:grpSp>
      </p:grpSp>
      <p:sp>
        <p:nvSpPr>
          <p:cNvPr id="8" name="文本框 7"/>
          <p:cNvSpPr txBox="1"/>
          <p:nvPr/>
        </p:nvSpPr>
        <p:spPr>
          <a:xfrm>
            <a:off x="842645" y="1842770"/>
            <a:ext cx="7294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>
              <a:buNone/>
            </a:pPr>
            <a:r>
              <a:rPr lang="zh-CN" altLang="en-US" sz="1600">
                <a:sym typeface="+mn-ea"/>
              </a:rPr>
              <a:t>正因为抖音使用者全民、海量的性质，越来越多的企业认识到其推广的重要性。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42645" y="3199130"/>
            <a:ext cx="7052945" cy="3014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>
              <a:buNone/>
            </a:pPr>
            <a:r>
              <a:rPr lang="zh-CN" altLang="en-US" sz="1600">
                <a:sym typeface="+mn-ea"/>
              </a:rPr>
              <a:t>还有大量的个体工商户通过抖音宣传自己的产品，</a:t>
            </a:r>
            <a:r>
              <a:rPr lang="zh-CN" altLang="zh-CN" sz="1600">
                <a:sym typeface="+mn-ea"/>
              </a:rPr>
              <a:t>抖音孕育着巨大的商机。</a:t>
            </a:r>
          </a:p>
          <a:p>
            <a:pPr marL="0" indent="0" algn="l">
              <a:buNone/>
            </a:pPr>
            <a:endParaRPr lang="zh-CN" altLang="en-US" sz="1600"/>
          </a:p>
          <a:p>
            <a:pPr marL="0" indent="0" algn="l">
              <a:buNone/>
            </a:pPr>
            <a:r>
              <a:rPr lang="zh-CN" altLang="zh-CN" sz="1600">
                <a:sym typeface="+mn-ea"/>
              </a:rPr>
              <a:t>在抖音搜索里搜一下您的产品关键词，看下同行是不是已经开始在行动了。</a:t>
            </a:r>
          </a:p>
          <a:p>
            <a:pPr marL="0" indent="0" algn="l">
              <a:buNone/>
            </a:pPr>
            <a:endParaRPr lang="zh-CN" altLang="zh-CN" sz="1600">
              <a:sym typeface="+mn-ea"/>
            </a:endParaRPr>
          </a:p>
          <a:p>
            <a:pPr marL="0" indent="0" algn="l">
              <a:buNone/>
            </a:pPr>
            <a:r>
              <a:rPr lang="zh-CN" altLang="en-US" sz="1600">
                <a:sym typeface="+mn-ea"/>
              </a:rPr>
              <a:t>即便是还没有入驻抖音的企业，他们的老板也是抖音的忠实粉丝和用户，不存在对这个事物的认知困难</a:t>
            </a:r>
            <a:r>
              <a:rPr lang="en-US" altLang="zh-CN" sz="1600">
                <a:sym typeface="+mn-ea"/>
              </a:rPr>
              <a:t>! </a:t>
            </a:r>
            <a:r>
              <a:rPr lang="zh-CN" altLang="en-US" sz="1600">
                <a:sym typeface="+mn-ea"/>
              </a:rPr>
              <a:t>随着时间推移</a:t>
            </a:r>
            <a:r>
              <a:rPr lang="en-US" altLang="zh-CN" sz="1600">
                <a:sym typeface="+mn-ea"/>
              </a:rPr>
              <a:t>,</a:t>
            </a:r>
            <a:r>
              <a:rPr lang="zh-CN" altLang="en-US" sz="1600">
                <a:sym typeface="+mn-ea"/>
              </a:rPr>
              <a:t>他们也会加入。</a:t>
            </a:r>
          </a:p>
          <a:p>
            <a:pPr marL="0" indent="0" algn="l">
              <a:buNone/>
            </a:pPr>
            <a:endParaRPr lang="zh-CN" altLang="en-US" sz="160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zh-CN" altLang="en-US" sz="1600" b="1">
                <a:sym typeface="+mn-ea"/>
              </a:rPr>
              <a:t>因此，时间点很关键，把产品和服务搬上抖音，让客户在搜索信息时能第一时间找到是相当重要的！</a:t>
            </a:r>
          </a:p>
          <a:p>
            <a:pPr marL="0" indent="0" algn="l">
              <a:buNone/>
            </a:pPr>
            <a:endParaRPr lang="zh-CN" altLang="en-US" sz="160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zh-CN" altLang="zh-CN" sz="3000" b="1">
                <a:solidFill>
                  <a:schemeClr val="accent4">
                    <a:lumMod val="75000"/>
                  </a:schemeClr>
                </a:solidFill>
                <a:sym typeface="+mn-ea"/>
              </a:rPr>
              <a:t>用时间换空间</a:t>
            </a:r>
            <a:endParaRPr lang="zh-CN" altLang="zh-CN" sz="30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17" name="图片 16" descr="Startup_Monochromat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8580" y="1316990"/>
            <a:ext cx="4363720" cy="49053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组合 70"/>
          <p:cNvGrpSpPr/>
          <p:nvPr/>
        </p:nvGrpSpPr>
        <p:grpSpPr>
          <a:xfrm>
            <a:off x="3623943" y="1983103"/>
            <a:ext cx="4666619" cy="4183380"/>
            <a:chOff x="-1" y="-47626"/>
            <a:chExt cx="4666617" cy="4183378"/>
          </a:xfrm>
        </p:grpSpPr>
        <p:sp>
          <p:nvSpPr>
            <p:cNvPr id="203" name="椭圆 71"/>
            <p:cNvSpPr/>
            <p:nvPr/>
          </p:nvSpPr>
          <p:spPr>
            <a:xfrm>
              <a:off x="273684" y="-47626"/>
              <a:ext cx="4181473" cy="4183378"/>
            </a:xfrm>
            <a:prstGeom prst="ellipse">
              <a:avLst/>
            </a:prstGeom>
            <a:noFill/>
            <a:ln w="60325" cap="flat">
              <a:solidFill>
                <a:schemeClr val="accent4">
                  <a:lumMod val="75000"/>
                  <a:alpha val="25000"/>
                </a:schemeClr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  <a:latin typeface="思源宋体 CN" panose="02020700000000000000" charset="-122"/>
                  <a:ea typeface="思源宋体 CN" panose="02020700000000000000" charset="-122"/>
                  <a:cs typeface="思源宋体 CN" panose="02020700000000000000" charset="-122"/>
                  <a:sym typeface="思源宋体 CN" panose="02020700000000000000" charset="-122"/>
                </a:defRPr>
              </a:pPr>
              <a:endParaRPr/>
            </a:p>
          </p:txBody>
        </p:sp>
        <p:sp>
          <p:nvSpPr>
            <p:cNvPr id="206" name="椭圆 75"/>
            <p:cNvSpPr/>
            <p:nvPr/>
          </p:nvSpPr>
          <p:spPr>
            <a:xfrm>
              <a:off x="1176232" y="788328"/>
              <a:ext cx="2344866" cy="2345462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400" b="1">
                  <a:solidFill>
                    <a:srgbClr val="FFFFFF"/>
                  </a:solidFill>
                  <a:latin typeface="思源宋体 CN" panose="02020700000000000000" charset="-122"/>
                  <a:ea typeface="思源宋体 CN" panose="02020700000000000000" charset="-122"/>
                  <a:cs typeface="思源宋体 CN" panose="02020700000000000000" charset="-122"/>
                  <a:sym typeface="思源宋体 CN" panose="02020700000000000000" charset="-122"/>
                </a:defRPr>
              </a:pPr>
              <a:endParaRPr/>
            </a:p>
          </p:txBody>
        </p:sp>
        <p:grpSp>
          <p:nvGrpSpPr>
            <p:cNvPr id="210" name="椭圆 76"/>
            <p:cNvGrpSpPr/>
            <p:nvPr/>
          </p:nvGrpSpPr>
          <p:grpSpPr>
            <a:xfrm>
              <a:off x="539941" y="306655"/>
              <a:ext cx="595204" cy="595356"/>
              <a:chOff x="0" y="0"/>
              <a:chExt cx="595202" cy="595355"/>
            </a:xfrm>
          </p:grpSpPr>
          <p:sp>
            <p:nvSpPr>
              <p:cNvPr id="208" name="圆形"/>
              <p:cNvSpPr/>
              <p:nvPr/>
            </p:nvSpPr>
            <p:spPr>
              <a:xfrm flipH="1">
                <a:off x="0" y="0"/>
                <a:ext cx="595202" cy="59535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76200" cap="flat">
                <a:solidFill>
                  <a:srgbClr val="F7FAFE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pPr>
                <a:endParaRPr>
                  <a:solidFill>
                    <a:srgbClr val="FDB83E"/>
                  </a:solidFill>
                </a:endParaRPr>
              </a:p>
            </p:txBody>
          </p:sp>
          <p:sp>
            <p:nvSpPr>
              <p:cNvPr id="209" name="1"/>
              <p:cNvSpPr txBox="1"/>
              <p:nvPr/>
            </p:nvSpPr>
            <p:spPr>
              <a:xfrm>
                <a:off x="132885" y="114163"/>
                <a:ext cx="329432" cy="3670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lvl1pPr>
              </a:lstStyle>
              <a:p>
                <a:r>
                  <a:rPr>
                    <a:latin typeface="+mj-ea"/>
                    <a:ea typeface="+mj-ea"/>
                  </a:rPr>
                  <a:t>1</a:t>
                </a:r>
              </a:p>
            </p:txBody>
          </p:sp>
        </p:grpSp>
        <p:grpSp>
          <p:nvGrpSpPr>
            <p:cNvPr id="213" name="椭圆 77"/>
            <p:cNvGrpSpPr/>
            <p:nvPr/>
          </p:nvGrpSpPr>
          <p:grpSpPr>
            <a:xfrm>
              <a:off x="-1" y="1687930"/>
              <a:ext cx="595203" cy="595355"/>
              <a:chOff x="0" y="0"/>
              <a:chExt cx="595201" cy="595354"/>
            </a:xfrm>
          </p:grpSpPr>
          <p:sp>
            <p:nvSpPr>
              <p:cNvPr id="211" name="圆形"/>
              <p:cNvSpPr/>
              <p:nvPr/>
            </p:nvSpPr>
            <p:spPr>
              <a:xfrm flipH="1">
                <a:off x="0" y="0"/>
                <a:ext cx="595202" cy="595355"/>
              </a:xfrm>
              <a:prstGeom prst="ellipse">
                <a:avLst/>
              </a:prstGeom>
              <a:solidFill>
                <a:schemeClr val="tx1"/>
              </a:solidFill>
              <a:ln w="76200" cap="flat">
                <a:solidFill>
                  <a:srgbClr val="F9FBFE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pPr>
                <a:endParaRPr/>
              </a:p>
            </p:txBody>
          </p:sp>
          <p:sp>
            <p:nvSpPr>
              <p:cNvPr id="212" name="2"/>
              <p:cNvSpPr txBox="1"/>
              <p:nvPr/>
            </p:nvSpPr>
            <p:spPr>
              <a:xfrm>
                <a:off x="132885" y="112257"/>
                <a:ext cx="329432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lvl1pPr>
              </a:lstStyle>
              <a:p>
                <a:r>
                  <a:rPr>
                    <a:latin typeface="+mj-ea"/>
                    <a:ea typeface="+mj-ea"/>
                  </a:rPr>
                  <a:t>2</a:t>
                </a:r>
              </a:p>
            </p:txBody>
          </p:sp>
        </p:grpSp>
        <p:grpSp>
          <p:nvGrpSpPr>
            <p:cNvPr id="216" name="椭圆 78"/>
            <p:cNvGrpSpPr/>
            <p:nvPr/>
          </p:nvGrpSpPr>
          <p:grpSpPr>
            <a:xfrm>
              <a:off x="492144" y="3150897"/>
              <a:ext cx="595203" cy="595355"/>
              <a:chOff x="0" y="0"/>
              <a:chExt cx="595201" cy="595354"/>
            </a:xfrm>
          </p:grpSpPr>
          <p:sp>
            <p:nvSpPr>
              <p:cNvPr id="214" name="圆形"/>
              <p:cNvSpPr/>
              <p:nvPr/>
            </p:nvSpPr>
            <p:spPr>
              <a:xfrm flipH="1">
                <a:off x="0" y="0"/>
                <a:ext cx="595202" cy="59535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76200" cap="flat">
                <a:solidFill>
                  <a:srgbClr val="FFFFFF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pPr>
                <a:endParaRPr/>
              </a:p>
            </p:txBody>
          </p:sp>
          <p:sp>
            <p:nvSpPr>
              <p:cNvPr id="215" name="3"/>
              <p:cNvSpPr txBox="1"/>
              <p:nvPr/>
            </p:nvSpPr>
            <p:spPr>
              <a:xfrm>
                <a:off x="132885" y="112257"/>
                <a:ext cx="329432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lvl1pPr>
              </a:lstStyle>
              <a:p>
                <a:r>
                  <a:rPr>
                    <a:latin typeface="+mj-ea"/>
                    <a:ea typeface="+mj-ea"/>
                  </a:rPr>
                  <a:t>3</a:t>
                </a:r>
              </a:p>
            </p:txBody>
          </p:sp>
        </p:grpSp>
        <p:grpSp>
          <p:nvGrpSpPr>
            <p:cNvPr id="219" name="椭圆 79"/>
            <p:cNvGrpSpPr/>
            <p:nvPr/>
          </p:nvGrpSpPr>
          <p:grpSpPr>
            <a:xfrm>
              <a:off x="3591238" y="306655"/>
              <a:ext cx="595203" cy="595355"/>
              <a:chOff x="0" y="0"/>
              <a:chExt cx="595201" cy="595354"/>
            </a:xfrm>
          </p:grpSpPr>
          <p:sp>
            <p:nvSpPr>
              <p:cNvPr id="217" name="圆形"/>
              <p:cNvSpPr/>
              <p:nvPr/>
            </p:nvSpPr>
            <p:spPr>
              <a:xfrm flipH="1">
                <a:off x="0" y="0"/>
                <a:ext cx="595202" cy="59535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76200" cap="flat">
                <a:solidFill>
                  <a:srgbClr val="F7FAFE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pPr>
                <a:endParaRPr/>
              </a:p>
            </p:txBody>
          </p:sp>
          <p:sp>
            <p:nvSpPr>
              <p:cNvPr id="218" name="4"/>
              <p:cNvSpPr txBox="1"/>
              <p:nvPr/>
            </p:nvSpPr>
            <p:spPr>
              <a:xfrm>
                <a:off x="132885" y="112257"/>
                <a:ext cx="329432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lvl1pPr>
              </a:lstStyle>
              <a:p>
                <a:r>
                  <a:rPr>
                    <a:latin typeface="+mj-ea"/>
                    <a:ea typeface="+mj-ea"/>
                  </a:rPr>
                  <a:t>4</a:t>
                </a:r>
              </a:p>
            </p:txBody>
          </p:sp>
        </p:grpSp>
        <p:grpSp>
          <p:nvGrpSpPr>
            <p:cNvPr id="222" name="椭圆 80"/>
            <p:cNvGrpSpPr/>
            <p:nvPr/>
          </p:nvGrpSpPr>
          <p:grpSpPr>
            <a:xfrm>
              <a:off x="4071413" y="1687930"/>
              <a:ext cx="595203" cy="595355"/>
              <a:chOff x="0" y="0"/>
              <a:chExt cx="595201" cy="595354"/>
            </a:xfrm>
          </p:grpSpPr>
          <p:sp>
            <p:nvSpPr>
              <p:cNvPr id="220" name="圆形"/>
              <p:cNvSpPr/>
              <p:nvPr/>
            </p:nvSpPr>
            <p:spPr>
              <a:xfrm flipH="1">
                <a:off x="0" y="0"/>
                <a:ext cx="595202" cy="595355"/>
              </a:xfrm>
              <a:prstGeom prst="ellipse">
                <a:avLst/>
              </a:prstGeom>
              <a:solidFill>
                <a:schemeClr val="tx1"/>
              </a:solidFill>
              <a:ln w="76200" cap="flat">
                <a:solidFill>
                  <a:srgbClr val="F9FBFE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pPr>
                <a:endParaRPr/>
              </a:p>
            </p:txBody>
          </p:sp>
          <p:sp>
            <p:nvSpPr>
              <p:cNvPr id="221" name="5"/>
              <p:cNvSpPr txBox="1"/>
              <p:nvPr/>
            </p:nvSpPr>
            <p:spPr>
              <a:xfrm>
                <a:off x="132885" y="112257"/>
                <a:ext cx="329432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lvl1pPr>
              </a:lstStyle>
              <a:p>
                <a:r>
                  <a:rPr>
                    <a:latin typeface="+mj-ea"/>
                    <a:ea typeface="+mj-ea"/>
                  </a:rPr>
                  <a:t>5</a:t>
                </a:r>
              </a:p>
            </p:txBody>
          </p:sp>
        </p:grpSp>
        <p:grpSp>
          <p:nvGrpSpPr>
            <p:cNvPr id="225" name="椭圆 81"/>
            <p:cNvGrpSpPr/>
            <p:nvPr/>
          </p:nvGrpSpPr>
          <p:grpSpPr>
            <a:xfrm>
              <a:off x="3706591" y="3150897"/>
              <a:ext cx="595203" cy="595355"/>
              <a:chOff x="0" y="0"/>
              <a:chExt cx="595201" cy="595354"/>
            </a:xfrm>
          </p:grpSpPr>
          <p:sp>
            <p:nvSpPr>
              <p:cNvPr id="223" name="圆形"/>
              <p:cNvSpPr/>
              <p:nvPr/>
            </p:nvSpPr>
            <p:spPr>
              <a:xfrm flipH="1">
                <a:off x="0" y="0"/>
                <a:ext cx="595202" cy="59535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76200" cap="flat">
                <a:solidFill>
                  <a:srgbClr val="FFFFFF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pPr>
                <a:endParaRPr/>
              </a:p>
            </p:txBody>
          </p:sp>
          <p:sp>
            <p:nvSpPr>
              <p:cNvPr id="224" name="6"/>
              <p:cNvSpPr txBox="1"/>
              <p:nvPr/>
            </p:nvSpPr>
            <p:spPr>
              <a:xfrm>
                <a:off x="132885" y="112257"/>
                <a:ext cx="329432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>
                    <a:solidFill>
                      <a:srgbClr val="FFFFFF"/>
                    </a:solidFill>
                    <a:latin typeface="思源宋体 CN" panose="02020700000000000000" charset="-122"/>
                    <a:ea typeface="思源宋体 CN" panose="02020700000000000000" charset="-122"/>
                    <a:cs typeface="思源宋体 CN" panose="02020700000000000000" charset="-122"/>
                    <a:sym typeface="思源宋体 CN" panose="02020700000000000000" charset="-122"/>
                  </a:defRPr>
                </a:lvl1pPr>
              </a:lstStyle>
              <a:p>
                <a:r>
                  <a:rPr>
                    <a:latin typeface="+mj-ea"/>
                    <a:ea typeface="+mj-ea"/>
                  </a:rPr>
                  <a:t>6</a:t>
                </a:r>
              </a:p>
            </p:txBody>
          </p:sp>
        </p:grpSp>
      </p:grpSp>
      <p:grpSp>
        <p:nvGrpSpPr>
          <p:cNvPr id="233" name="Group 79"/>
          <p:cNvGrpSpPr/>
          <p:nvPr/>
        </p:nvGrpSpPr>
        <p:grpSpPr>
          <a:xfrm>
            <a:off x="5154744" y="3175850"/>
            <a:ext cx="1677407" cy="1561125"/>
            <a:chOff x="0" y="0"/>
            <a:chExt cx="1677406" cy="1561124"/>
          </a:xfrm>
        </p:grpSpPr>
        <p:sp>
          <p:nvSpPr>
            <p:cNvPr id="229" name="Freeform: Shape 80"/>
            <p:cNvSpPr/>
            <p:nvPr/>
          </p:nvSpPr>
          <p:spPr>
            <a:xfrm>
              <a:off x="862997" y="0"/>
              <a:ext cx="671424" cy="751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19667" extrusionOk="0">
                  <a:moveTo>
                    <a:pt x="0" y="2648"/>
                  </a:moveTo>
                  <a:cubicBezTo>
                    <a:pt x="0" y="2648"/>
                    <a:pt x="2653" y="-1933"/>
                    <a:pt x="7753" y="956"/>
                  </a:cubicBezTo>
                  <a:cubicBezTo>
                    <a:pt x="7753" y="956"/>
                    <a:pt x="11111" y="4057"/>
                    <a:pt x="7753" y="6841"/>
                  </a:cubicBezTo>
                  <a:cubicBezTo>
                    <a:pt x="7753" y="6841"/>
                    <a:pt x="7131" y="7546"/>
                    <a:pt x="4602" y="7898"/>
                  </a:cubicBezTo>
                  <a:cubicBezTo>
                    <a:pt x="4602" y="7898"/>
                    <a:pt x="4768" y="6101"/>
                    <a:pt x="3607" y="6524"/>
                  </a:cubicBezTo>
                  <a:cubicBezTo>
                    <a:pt x="3607" y="6524"/>
                    <a:pt x="3234" y="6665"/>
                    <a:pt x="3483" y="7123"/>
                  </a:cubicBezTo>
                  <a:cubicBezTo>
                    <a:pt x="3483" y="7123"/>
                    <a:pt x="4270" y="8145"/>
                    <a:pt x="3317" y="9660"/>
                  </a:cubicBezTo>
                  <a:cubicBezTo>
                    <a:pt x="3317" y="9660"/>
                    <a:pt x="3068" y="10682"/>
                    <a:pt x="4021" y="10118"/>
                  </a:cubicBezTo>
                  <a:cubicBezTo>
                    <a:pt x="4021" y="10118"/>
                    <a:pt x="4726" y="9237"/>
                    <a:pt x="4602" y="9026"/>
                  </a:cubicBezTo>
                  <a:cubicBezTo>
                    <a:pt x="4602" y="9026"/>
                    <a:pt x="6924" y="8885"/>
                    <a:pt x="8665" y="7616"/>
                  </a:cubicBezTo>
                  <a:cubicBezTo>
                    <a:pt x="8665" y="7616"/>
                    <a:pt x="10779" y="6453"/>
                    <a:pt x="10531" y="3176"/>
                  </a:cubicBezTo>
                  <a:cubicBezTo>
                    <a:pt x="10531" y="3176"/>
                    <a:pt x="14759" y="2683"/>
                    <a:pt x="16874" y="6594"/>
                  </a:cubicBezTo>
                  <a:cubicBezTo>
                    <a:pt x="16874" y="6594"/>
                    <a:pt x="21600" y="7334"/>
                    <a:pt x="21434" y="11880"/>
                  </a:cubicBezTo>
                  <a:cubicBezTo>
                    <a:pt x="21434" y="11880"/>
                    <a:pt x="21185" y="16954"/>
                    <a:pt x="16045" y="17905"/>
                  </a:cubicBezTo>
                  <a:cubicBezTo>
                    <a:pt x="16045" y="17905"/>
                    <a:pt x="14137" y="18081"/>
                    <a:pt x="12935" y="17905"/>
                  </a:cubicBezTo>
                  <a:cubicBezTo>
                    <a:pt x="12935" y="17905"/>
                    <a:pt x="13391" y="15791"/>
                    <a:pt x="13350" y="15016"/>
                  </a:cubicBezTo>
                  <a:cubicBezTo>
                    <a:pt x="13350" y="15016"/>
                    <a:pt x="14593" y="14064"/>
                    <a:pt x="14593" y="13818"/>
                  </a:cubicBezTo>
                  <a:cubicBezTo>
                    <a:pt x="14593" y="13818"/>
                    <a:pt x="14552" y="13183"/>
                    <a:pt x="13640" y="13606"/>
                  </a:cubicBezTo>
                  <a:cubicBezTo>
                    <a:pt x="13640" y="13606"/>
                    <a:pt x="13474" y="14699"/>
                    <a:pt x="10696" y="14064"/>
                  </a:cubicBezTo>
                  <a:cubicBezTo>
                    <a:pt x="10696" y="14064"/>
                    <a:pt x="9453" y="14064"/>
                    <a:pt x="10696" y="14769"/>
                  </a:cubicBezTo>
                  <a:cubicBezTo>
                    <a:pt x="10696" y="14769"/>
                    <a:pt x="11401" y="14981"/>
                    <a:pt x="11816" y="14981"/>
                  </a:cubicBezTo>
                  <a:cubicBezTo>
                    <a:pt x="11816" y="14981"/>
                    <a:pt x="13018" y="19526"/>
                    <a:pt x="7711" y="19667"/>
                  </a:cubicBezTo>
                  <a:cubicBezTo>
                    <a:pt x="7711" y="19667"/>
                    <a:pt x="1866" y="17905"/>
                    <a:pt x="0" y="11281"/>
                  </a:cubicBezTo>
                  <a:lnTo>
                    <a:pt x="0" y="264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inpin heiti"/>
                  <a:ea typeface="inpin heiti"/>
                  <a:cs typeface="inpin heiti"/>
                  <a:sym typeface="inpin heiti"/>
                </a:defRPr>
              </a:pPr>
              <a:endParaRPr/>
            </a:p>
          </p:txBody>
        </p:sp>
        <p:sp>
          <p:nvSpPr>
            <p:cNvPr id="230" name="Freeform: Shape 81"/>
            <p:cNvSpPr/>
            <p:nvPr/>
          </p:nvSpPr>
          <p:spPr>
            <a:xfrm>
              <a:off x="886707" y="514901"/>
              <a:ext cx="790700" cy="1015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9" h="21543" extrusionOk="0">
                  <a:moveTo>
                    <a:pt x="11896" y="9829"/>
                  </a:moveTo>
                  <a:cubicBezTo>
                    <a:pt x="11896" y="9829"/>
                    <a:pt x="14540" y="11543"/>
                    <a:pt x="17473" y="10057"/>
                  </a:cubicBezTo>
                  <a:cubicBezTo>
                    <a:pt x="17473" y="10057"/>
                    <a:pt x="21600" y="8571"/>
                    <a:pt x="18408" y="4314"/>
                  </a:cubicBezTo>
                  <a:cubicBezTo>
                    <a:pt x="18408" y="4314"/>
                    <a:pt x="19859" y="1543"/>
                    <a:pt x="17667" y="0"/>
                  </a:cubicBezTo>
                  <a:cubicBezTo>
                    <a:pt x="17667" y="0"/>
                    <a:pt x="16119" y="5514"/>
                    <a:pt x="9478" y="4543"/>
                  </a:cubicBezTo>
                  <a:cubicBezTo>
                    <a:pt x="9478" y="4543"/>
                    <a:pt x="8608" y="5429"/>
                    <a:pt x="7802" y="5686"/>
                  </a:cubicBezTo>
                  <a:cubicBezTo>
                    <a:pt x="9801" y="5857"/>
                    <a:pt x="9801" y="5857"/>
                    <a:pt x="9801" y="5857"/>
                  </a:cubicBezTo>
                  <a:cubicBezTo>
                    <a:pt x="9801" y="5857"/>
                    <a:pt x="10864" y="6629"/>
                    <a:pt x="9478" y="6971"/>
                  </a:cubicBezTo>
                  <a:cubicBezTo>
                    <a:pt x="9478" y="6971"/>
                    <a:pt x="3450" y="6857"/>
                    <a:pt x="0" y="1486"/>
                  </a:cubicBezTo>
                  <a:cubicBezTo>
                    <a:pt x="0" y="17486"/>
                    <a:pt x="0" y="17486"/>
                    <a:pt x="0" y="17486"/>
                  </a:cubicBezTo>
                  <a:cubicBezTo>
                    <a:pt x="0" y="17486"/>
                    <a:pt x="999" y="21600"/>
                    <a:pt x="5384" y="21543"/>
                  </a:cubicBezTo>
                  <a:cubicBezTo>
                    <a:pt x="5384" y="21543"/>
                    <a:pt x="10607" y="21514"/>
                    <a:pt x="11413" y="17486"/>
                  </a:cubicBezTo>
                  <a:cubicBezTo>
                    <a:pt x="11413" y="17486"/>
                    <a:pt x="12251" y="14486"/>
                    <a:pt x="9672" y="12829"/>
                  </a:cubicBezTo>
                  <a:cubicBezTo>
                    <a:pt x="9672" y="12829"/>
                    <a:pt x="9736" y="11657"/>
                    <a:pt x="10736" y="12200"/>
                  </a:cubicBezTo>
                  <a:cubicBezTo>
                    <a:pt x="10736" y="12200"/>
                    <a:pt x="13927" y="14800"/>
                    <a:pt x="12057" y="18886"/>
                  </a:cubicBezTo>
                  <a:cubicBezTo>
                    <a:pt x="12057" y="18886"/>
                    <a:pt x="14991" y="18857"/>
                    <a:pt x="16667" y="14686"/>
                  </a:cubicBezTo>
                  <a:cubicBezTo>
                    <a:pt x="16667" y="14686"/>
                    <a:pt x="19021" y="13029"/>
                    <a:pt x="18795" y="10543"/>
                  </a:cubicBezTo>
                  <a:cubicBezTo>
                    <a:pt x="18795" y="10543"/>
                    <a:pt x="16216" y="11886"/>
                    <a:pt x="14121" y="11514"/>
                  </a:cubicBezTo>
                  <a:cubicBezTo>
                    <a:pt x="14121" y="11514"/>
                    <a:pt x="12122" y="11114"/>
                    <a:pt x="11670" y="10543"/>
                  </a:cubicBezTo>
                  <a:cubicBezTo>
                    <a:pt x="11670" y="10543"/>
                    <a:pt x="9059" y="12943"/>
                    <a:pt x="5448" y="11171"/>
                  </a:cubicBezTo>
                  <a:cubicBezTo>
                    <a:pt x="5448" y="11171"/>
                    <a:pt x="4707" y="12000"/>
                    <a:pt x="4062" y="11514"/>
                  </a:cubicBezTo>
                  <a:cubicBezTo>
                    <a:pt x="4062" y="11514"/>
                    <a:pt x="4513" y="11229"/>
                    <a:pt x="5384" y="10486"/>
                  </a:cubicBezTo>
                  <a:cubicBezTo>
                    <a:pt x="5319" y="9171"/>
                    <a:pt x="5319" y="9171"/>
                    <a:pt x="5319" y="9171"/>
                  </a:cubicBezTo>
                  <a:cubicBezTo>
                    <a:pt x="5319" y="9171"/>
                    <a:pt x="6061" y="8686"/>
                    <a:pt x="5996" y="9429"/>
                  </a:cubicBezTo>
                  <a:cubicBezTo>
                    <a:pt x="6061" y="10457"/>
                    <a:pt x="6061" y="10457"/>
                    <a:pt x="6061" y="10457"/>
                  </a:cubicBezTo>
                  <a:cubicBezTo>
                    <a:pt x="6061" y="10457"/>
                    <a:pt x="9059" y="11943"/>
                    <a:pt x="11348" y="9429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inpin heiti"/>
                  <a:ea typeface="inpin heiti"/>
                  <a:cs typeface="inpin heiti"/>
                  <a:sym typeface="inpin heiti"/>
                </a:defRPr>
              </a:pPr>
              <a:endParaRPr/>
            </a:p>
          </p:txBody>
        </p:sp>
        <p:sp>
          <p:nvSpPr>
            <p:cNvPr id="231" name="Freeform: Shape 82"/>
            <p:cNvSpPr/>
            <p:nvPr/>
          </p:nvSpPr>
          <p:spPr>
            <a:xfrm>
              <a:off x="116313" y="442"/>
              <a:ext cx="672743" cy="751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19667" extrusionOk="0">
                  <a:moveTo>
                    <a:pt x="21438" y="2648"/>
                  </a:moveTo>
                  <a:cubicBezTo>
                    <a:pt x="21438" y="2648"/>
                    <a:pt x="18785" y="-1933"/>
                    <a:pt x="13685" y="956"/>
                  </a:cubicBezTo>
                  <a:cubicBezTo>
                    <a:pt x="13685" y="956"/>
                    <a:pt x="10286" y="4057"/>
                    <a:pt x="13685" y="6841"/>
                  </a:cubicBezTo>
                  <a:cubicBezTo>
                    <a:pt x="13685" y="6841"/>
                    <a:pt x="14307" y="7546"/>
                    <a:pt x="16795" y="7898"/>
                  </a:cubicBezTo>
                  <a:cubicBezTo>
                    <a:pt x="16795" y="7898"/>
                    <a:pt x="16670" y="6101"/>
                    <a:pt x="17790" y="6524"/>
                  </a:cubicBezTo>
                  <a:cubicBezTo>
                    <a:pt x="17790" y="6524"/>
                    <a:pt x="18204" y="6665"/>
                    <a:pt x="17955" y="7123"/>
                  </a:cubicBezTo>
                  <a:cubicBezTo>
                    <a:pt x="17955" y="7123"/>
                    <a:pt x="17168" y="8145"/>
                    <a:pt x="18121" y="9660"/>
                  </a:cubicBezTo>
                  <a:cubicBezTo>
                    <a:pt x="18121" y="9660"/>
                    <a:pt x="18370" y="10682"/>
                    <a:pt x="17417" y="10118"/>
                  </a:cubicBezTo>
                  <a:cubicBezTo>
                    <a:pt x="17417" y="10118"/>
                    <a:pt x="16712" y="9237"/>
                    <a:pt x="16795" y="9026"/>
                  </a:cubicBezTo>
                  <a:cubicBezTo>
                    <a:pt x="16795" y="9026"/>
                    <a:pt x="14514" y="8885"/>
                    <a:pt x="12732" y="7616"/>
                  </a:cubicBezTo>
                  <a:cubicBezTo>
                    <a:pt x="12732" y="7616"/>
                    <a:pt x="10659" y="6453"/>
                    <a:pt x="10907" y="3176"/>
                  </a:cubicBezTo>
                  <a:cubicBezTo>
                    <a:pt x="10907" y="3176"/>
                    <a:pt x="6637" y="2683"/>
                    <a:pt x="4564" y="6594"/>
                  </a:cubicBezTo>
                  <a:cubicBezTo>
                    <a:pt x="4564" y="6594"/>
                    <a:pt x="-162" y="7334"/>
                    <a:pt x="4" y="11880"/>
                  </a:cubicBezTo>
                  <a:cubicBezTo>
                    <a:pt x="4" y="11880"/>
                    <a:pt x="253" y="16954"/>
                    <a:pt x="5352" y="17905"/>
                  </a:cubicBezTo>
                  <a:cubicBezTo>
                    <a:pt x="5352" y="17905"/>
                    <a:pt x="7301" y="18081"/>
                    <a:pt x="8503" y="17905"/>
                  </a:cubicBezTo>
                  <a:cubicBezTo>
                    <a:pt x="8503" y="17905"/>
                    <a:pt x="8005" y="15791"/>
                    <a:pt x="8088" y="15016"/>
                  </a:cubicBezTo>
                  <a:cubicBezTo>
                    <a:pt x="8088" y="15016"/>
                    <a:pt x="6803" y="14064"/>
                    <a:pt x="6803" y="13818"/>
                  </a:cubicBezTo>
                  <a:cubicBezTo>
                    <a:pt x="6803" y="13818"/>
                    <a:pt x="6886" y="13183"/>
                    <a:pt x="7757" y="13606"/>
                  </a:cubicBezTo>
                  <a:cubicBezTo>
                    <a:pt x="7757" y="13606"/>
                    <a:pt x="7964" y="14699"/>
                    <a:pt x="10700" y="14064"/>
                  </a:cubicBezTo>
                  <a:cubicBezTo>
                    <a:pt x="10700" y="14064"/>
                    <a:pt x="11985" y="14064"/>
                    <a:pt x="10700" y="14769"/>
                  </a:cubicBezTo>
                  <a:cubicBezTo>
                    <a:pt x="10700" y="14769"/>
                    <a:pt x="10037" y="14981"/>
                    <a:pt x="9622" y="14981"/>
                  </a:cubicBezTo>
                  <a:cubicBezTo>
                    <a:pt x="9622" y="14981"/>
                    <a:pt x="8420" y="19526"/>
                    <a:pt x="13727" y="19667"/>
                  </a:cubicBezTo>
                  <a:cubicBezTo>
                    <a:pt x="13727" y="19667"/>
                    <a:pt x="19572" y="17905"/>
                    <a:pt x="21438" y="11281"/>
                  </a:cubicBezTo>
                  <a:lnTo>
                    <a:pt x="21438" y="264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inpin heiti"/>
                  <a:ea typeface="inpin heiti"/>
                  <a:cs typeface="inpin heiti"/>
                  <a:sym typeface="inpin heiti"/>
                </a:defRPr>
              </a:pPr>
              <a:endParaRPr/>
            </a:p>
          </p:txBody>
        </p:sp>
        <p:sp>
          <p:nvSpPr>
            <p:cNvPr id="232" name="Freeform: Shape 83"/>
            <p:cNvSpPr/>
            <p:nvPr/>
          </p:nvSpPr>
          <p:spPr>
            <a:xfrm>
              <a:off x="0" y="545807"/>
              <a:ext cx="790700" cy="1015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9" h="21543" extrusionOk="0">
                  <a:moveTo>
                    <a:pt x="7691" y="9829"/>
                  </a:moveTo>
                  <a:cubicBezTo>
                    <a:pt x="7691" y="9829"/>
                    <a:pt x="5079" y="11543"/>
                    <a:pt x="2146" y="10057"/>
                  </a:cubicBezTo>
                  <a:cubicBezTo>
                    <a:pt x="2146" y="10057"/>
                    <a:pt x="-1981" y="8571"/>
                    <a:pt x="1211" y="4314"/>
                  </a:cubicBezTo>
                  <a:cubicBezTo>
                    <a:pt x="1211" y="4314"/>
                    <a:pt x="-240" y="1543"/>
                    <a:pt x="1952" y="0"/>
                  </a:cubicBezTo>
                  <a:cubicBezTo>
                    <a:pt x="1952" y="0"/>
                    <a:pt x="3500" y="5514"/>
                    <a:pt x="10109" y="4543"/>
                  </a:cubicBezTo>
                  <a:cubicBezTo>
                    <a:pt x="10109" y="4543"/>
                    <a:pt x="10979" y="5429"/>
                    <a:pt x="11785" y="5686"/>
                  </a:cubicBezTo>
                  <a:cubicBezTo>
                    <a:pt x="9818" y="5857"/>
                    <a:pt x="9818" y="5857"/>
                    <a:pt x="9818" y="5857"/>
                  </a:cubicBezTo>
                  <a:cubicBezTo>
                    <a:pt x="9818" y="5857"/>
                    <a:pt x="8755" y="6629"/>
                    <a:pt x="10109" y="6971"/>
                  </a:cubicBezTo>
                  <a:cubicBezTo>
                    <a:pt x="10109" y="6971"/>
                    <a:pt x="16169" y="6857"/>
                    <a:pt x="19619" y="1486"/>
                  </a:cubicBezTo>
                  <a:cubicBezTo>
                    <a:pt x="19619" y="17486"/>
                    <a:pt x="19619" y="17486"/>
                    <a:pt x="19619" y="17486"/>
                  </a:cubicBezTo>
                  <a:cubicBezTo>
                    <a:pt x="19619" y="17486"/>
                    <a:pt x="18587" y="21600"/>
                    <a:pt x="14235" y="21543"/>
                  </a:cubicBezTo>
                  <a:cubicBezTo>
                    <a:pt x="14235" y="21543"/>
                    <a:pt x="8980" y="21514"/>
                    <a:pt x="8174" y="17486"/>
                  </a:cubicBezTo>
                  <a:cubicBezTo>
                    <a:pt x="8174" y="17486"/>
                    <a:pt x="7368" y="14486"/>
                    <a:pt x="9915" y="12829"/>
                  </a:cubicBezTo>
                  <a:cubicBezTo>
                    <a:pt x="9915" y="12829"/>
                    <a:pt x="9851" y="11657"/>
                    <a:pt x="8883" y="12200"/>
                  </a:cubicBezTo>
                  <a:cubicBezTo>
                    <a:pt x="8883" y="12200"/>
                    <a:pt x="5692" y="14800"/>
                    <a:pt x="7562" y="18886"/>
                  </a:cubicBezTo>
                  <a:cubicBezTo>
                    <a:pt x="7562" y="18886"/>
                    <a:pt x="4628" y="18857"/>
                    <a:pt x="2952" y="14686"/>
                  </a:cubicBezTo>
                  <a:cubicBezTo>
                    <a:pt x="2952" y="14686"/>
                    <a:pt x="566" y="13029"/>
                    <a:pt x="824" y="10543"/>
                  </a:cubicBezTo>
                  <a:cubicBezTo>
                    <a:pt x="824" y="10543"/>
                    <a:pt x="3371" y="11886"/>
                    <a:pt x="5498" y="11514"/>
                  </a:cubicBezTo>
                  <a:cubicBezTo>
                    <a:pt x="5498" y="11514"/>
                    <a:pt x="7497" y="11114"/>
                    <a:pt x="7916" y="10543"/>
                  </a:cubicBezTo>
                  <a:cubicBezTo>
                    <a:pt x="7916" y="10543"/>
                    <a:pt x="10560" y="12943"/>
                    <a:pt x="14171" y="11171"/>
                  </a:cubicBezTo>
                  <a:cubicBezTo>
                    <a:pt x="14171" y="11171"/>
                    <a:pt x="14912" y="12000"/>
                    <a:pt x="15525" y="11514"/>
                  </a:cubicBezTo>
                  <a:cubicBezTo>
                    <a:pt x="15525" y="11514"/>
                    <a:pt x="15106" y="11229"/>
                    <a:pt x="14235" y="10486"/>
                  </a:cubicBezTo>
                  <a:cubicBezTo>
                    <a:pt x="14300" y="9171"/>
                    <a:pt x="14300" y="9171"/>
                    <a:pt x="14300" y="9171"/>
                  </a:cubicBezTo>
                  <a:cubicBezTo>
                    <a:pt x="14300" y="9171"/>
                    <a:pt x="13558" y="8686"/>
                    <a:pt x="13623" y="9429"/>
                  </a:cubicBezTo>
                  <a:cubicBezTo>
                    <a:pt x="13558" y="10457"/>
                    <a:pt x="13558" y="10457"/>
                    <a:pt x="13558" y="10457"/>
                  </a:cubicBezTo>
                  <a:cubicBezTo>
                    <a:pt x="13558" y="10457"/>
                    <a:pt x="10560" y="11943"/>
                    <a:pt x="8239" y="9429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inpin heiti"/>
                  <a:ea typeface="inpin heiti"/>
                  <a:cs typeface="inpin heiti"/>
                  <a:sym typeface="inpin heiti"/>
                </a:defRPr>
              </a:pPr>
              <a:endParaRPr/>
            </a:p>
          </p:txBody>
        </p:sp>
      </p:grpSp>
      <p:sp>
        <p:nvSpPr>
          <p:cNvPr id="234" name="TextBox 63"/>
          <p:cNvSpPr txBox="1"/>
          <p:nvPr/>
        </p:nvSpPr>
        <p:spPr>
          <a:xfrm>
            <a:off x="7925434" y="2384424"/>
            <a:ext cx="2740462" cy="60896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r">
              <a:lnSpc>
                <a:spcPct val="110000"/>
              </a:lnSpc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algn="l"/>
            <a:r>
              <a:t>流量怎么获取，</a:t>
            </a:r>
            <a:r>
              <a:rPr lang="zh-CN"/>
              <a:t>抖音排名怎么做？</a:t>
            </a:r>
          </a:p>
        </p:txBody>
      </p:sp>
      <p:sp>
        <p:nvSpPr>
          <p:cNvPr id="236" name="TextBox 63"/>
          <p:cNvSpPr txBox="1"/>
          <p:nvPr/>
        </p:nvSpPr>
        <p:spPr>
          <a:xfrm>
            <a:off x="1415415" y="5300663"/>
            <a:ext cx="2571750" cy="60896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r">
              <a:lnSpc>
                <a:spcPct val="110000"/>
              </a:lnSpc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algn="l"/>
            <a:r>
              <a:rPr lang="zh-CN"/>
              <a:t>视频</a:t>
            </a:r>
            <a:r>
              <a:t>标题怎么写</a:t>
            </a:r>
            <a:r>
              <a:rPr lang="zh-CN"/>
              <a:t>更有利于推广</a:t>
            </a:r>
            <a:r>
              <a:t>，每天都要拍吗</a:t>
            </a:r>
          </a:p>
        </p:txBody>
      </p:sp>
      <p:sp>
        <p:nvSpPr>
          <p:cNvPr id="237" name="TextBox 63"/>
          <p:cNvSpPr txBox="1"/>
          <p:nvPr/>
        </p:nvSpPr>
        <p:spPr>
          <a:xfrm>
            <a:off x="1055370" y="3528060"/>
            <a:ext cx="2429510" cy="91313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r">
              <a:lnSpc>
                <a:spcPct val="110000"/>
              </a:lnSpc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algn="l"/>
            <a:r>
              <a:rPr>
                <a:sym typeface="+mn-ea"/>
              </a:rPr>
              <a:t>要自己拍视频吗，视频怎么拍，拍多少个</a:t>
            </a:r>
            <a:r>
              <a:rPr lang="en-US">
                <a:sym typeface="+mn-ea"/>
              </a:rPr>
              <a:t>,</a:t>
            </a:r>
            <a:r>
              <a:rPr lang="zh-CN" altLang="en-US">
                <a:sym typeface="+mn-ea"/>
              </a:rPr>
              <a:t>后期制作不会怎么办？</a:t>
            </a:r>
          </a:p>
        </p:txBody>
      </p:sp>
      <p:sp>
        <p:nvSpPr>
          <p:cNvPr id="238" name="TextBox 63"/>
          <p:cNvSpPr txBox="1"/>
          <p:nvPr/>
        </p:nvSpPr>
        <p:spPr>
          <a:xfrm>
            <a:off x="8543925" y="3765232"/>
            <a:ext cx="2740461" cy="55372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t>流量来了怎么运营，发什么给客户，内容怎么做</a:t>
            </a:r>
            <a:r>
              <a:rPr lang="zh-CN"/>
              <a:t>？</a:t>
            </a:r>
          </a:p>
        </p:txBody>
      </p:sp>
      <p:sp>
        <p:nvSpPr>
          <p:cNvPr id="239" name="TextBox 63"/>
          <p:cNvSpPr txBox="1"/>
          <p:nvPr/>
        </p:nvSpPr>
        <p:spPr>
          <a:xfrm>
            <a:off x="1127124" y="2267266"/>
            <a:ext cx="2740461" cy="55372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t>企业号是什么，怎么搭建</a:t>
            </a:r>
            <a:r>
              <a:rPr lang="zh-CN"/>
              <a:t>抖音企业官网</a:t>
            </a:r>
          </a:p>
        </p:txBody>
      </p:sp>
      <p:sp>
        <p:nvSpPr>
          <p:cNvPr id="240" name="TextBox 63"/>
          <p:cNvSpPr txBox="1"/>
          <p:nvPr/>
        </p:nvSpPr>
        <p:spPr>
          <a:xfrm>
            <a:off x="8240394" y="4967923"/>
            <a:ext cx="2984935" cy="110744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>
              <a:def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t>谁能解决这些问题，能解决吗？专业吗？多少钱？比我自己做更划算吗？是不是。。。等等问题！！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484880" y="401955"/>
            <a:ext cx="5212080" cy="1177925"/>
            <a:chOff x="5488" y="378"/>
            <a:chExt cx="8208" cy="1855"/>
          </a:xfrm>
        </p:grpSpPr>
        <p:sp>
          <p:nvSpPr>
            <p:cNvPr id="235" name="文本框 63"/>
            <p:cNvSpPr txBox="1"/>
            <p:nvPr/>
          </p:nvSpPr>
          <p:spPr>
            <a:xfrm>
              <a:off x="6933" y="1197"/>
              <a:ext cx="5317" cy="84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44000"/>
                </a:lnSpc>
                <a:spcBef>
                  <a:spcPts val="1000"/>
                </a:spcBef>
                <a:defRPr sz="2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t>(</a:t>
              </a:r>
              <a:r>
                <a:rPr lang="en-US"/>
                <a:t> </a:t>
              </a:r>
              <a:r>
                <a:t>因为有太多问题让我们不安</a:t>
              </a:r>
              <a:r>
                <a:rPr lang="en-US"/>
                <a:t> </a:t>
              </a:r>
              <a:r>
                <a:t>)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488" y="378"/>
              <a:ext cx="8208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sz="3600" b="1">
                  <a:sym typeface="+mn-ea"/>
                </a:rPr>
                <a:t>为什么还没有运营抖音</a:t>
              </a:r>
            </a:p>
          </p:txBody>
        </p:sp>
        <p:sp>
          <p:nvSpPr>
            <p:cNvPr id="15" name="矩形 14"/>
            <p:cNvSpPr/>
            <p:nvPr/>
          </p:nvSpPr>
          <p:spPr>
            <a:xfrm flipV="1">
              <a:off x="8166" y="2113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="">
      <p:transition spd="slow">
        <p:fade thruBlk="1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89960" y="3181985"/>
            <a:ext cx="5212080" cy="2122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/>
              <a:t>抖音获客</a:t>
            </a:r>
          </a:p>
          <a:p>
            <a:pPr algn="ctr"/>
            <a:r>
              <a:rPr lang="zh-CN" altLang="en-US" sz="4400" b="1">
                <a:solidFill>
                  <a:srgbClr val="FDB83E"/>
                </a:solidFill>
              </a:rPr>
              <a:t>核心功能及服务介绍</a:t>
            </a:r>
          </a:p>
          <a:p>
            <a:pPr algn="ctr"/>
            <a:endParaRPr lang="zh-CN" altLang="en-US" sz="4400" b="1">
              <a:solidFill>
                <a:srgbClr val="FDB83E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1550670" y="415290"/>
            <a:ext cx="8561705" cy="1678305"/>
            <a:chOff x="2442" y="654"/>
            <a:chExt cx="13483" cy="2643"/>
          </a:xfrm>
        </p:grpSpPr>
        <p:sp>
          <p:nvSpPr>
            <p:cNvPr id="3" name="文本框 2"/>
            <p:cNvSpPr txBox="1"/>
            <p:nvPr/>
          </p:nvSpPr>
          <p:spPr>
            <a:xfrm>
              <a:off x="2442" y="2379"/>
              <a:ext cx="252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sz="1600">
                  <a:sym typeface="+mn-ea"/>
                </a:rPr>
                <a:t>多平台</a:t>
              </a:r>
              <a:r>
                <a:rPr lang="en-US" altLang="zh-CN" sz="1600">
                  <a:sym typeface="+mn-ea"/>
                </a:rPr>
                <a:t> </a:t>
              </a:r>
              <a:r>
                <a:rPr lang="zh-CN" altLang="en-US" sz="1600">
                  <a:sym typeface="+mn-ea"/>
                </a:rPr>
                <a:t>多账号</a:t>
              </a:r>
            </a:p>
            <a:p>
              <a:pPr algn="ctr"/>
              <a:r>
                <a:rPr lang="zh-CN" altLang="en-US" sz="1600">
                  <a:sym typeface="+mn-ea"/>
                </a:rPr>
                <a:t>短视频营销矩阵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337" y="2379"/>
              <a:ext cx="252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sz="1600">
                  <a:sym typeface="+mn-ea"/>
                </a:rPr>
                <a:t>布局关键词</a:t>
              </a:r>
            </a:p>
            <a:p>
              <a:pPr algn="ctr"/>
              <a:r>
                <a:rPr lang="zh-CN" sz="1600">
                  <a:sym typeface="+mn-ea"/>
                </a:rPr>
                <a:t>抢夺排名优先位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357" y="2379"/>
              <a:ext cx="156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sz="1600">
                  <a:sym typeface="+mn-ea"/>
                </a:rPr>
                <a:t>精细运营</a:t>
              </a:r>
            </a:p>
            <a:p>
              <a:pPr algn="ctr"/>
              <a:r>
                <a:rPr lang="zh-CN" sz="1600">
                  <a:sym typeface="+mn-ea"/>
                </a:rPr>
                <a:t>深化服务</a:t>
              </a:r>
            </a:p>
          </p:txBody>
        </p:sp>
        <p:pic>
          <p:nvPicPr>
            <p:cNvPr id="32" name="图片 31" descr="76641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31" y="694"/>
              <a:ext cx="1420" cy="1420"/>
            </a:xfrm>
            <a:prstGeom prst="rect">
              <a:avLst/>
            </a:prstGeom>
          </p:spPr>
        </p:pic>
        <p:pic>
          <p:nvPicPr>
            <p:cNvPr id="33" name="图片 32" descr="5546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2" y="840"/>
              <a:ext cx="1128" cy="1128"/>
            </a:xfrm>
            <a:prstGeom prst="rect">
              <a:avLst/>
            </a:prstGeom>
          </p:spPr>
        </p:pic>
        <p:pic>
          <p:nvPicPr>
            <p:cNvPr id="34" name="图片 33" descr="46748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51" y="654"/>
              <a:ext cx="1500" cy="1500"/>
            </a:xfrm>
            <a:prstGeom prst="rect">
              <a:avLst/>
            </a:prstGeom>
          </p:spPr>
        </p:pic>
      </p:grpSp>
      <p:grpSp>
        <p:nvGrpSpPr>
          <p:cNvPr id="59" name="组合 58"/>
          <p:cNvGrpSpPr/>
          <p:nvPr/>
        </p:nvGrpSpPr>
        <p:grpSpPr>
          <a:xfrm>
            <a:off x="1270" y="2051685"/>
            <a:ext cx="12192000" cy="2735580"/>
            <a:chOff x="2" y="3231"/>
            <a:chExt cx="19200" cy="4308"/>
          </a:xfrm>
        </p:grpSpPr>
        <p:sp>
          <p:nvSpPr>
            <p:cNvPr id="22" name="任意多边形 21"/>
            <p:cNvSpPr/>
            <p:nvPr/>
          </p:nvSpPr>
          <p:spPr>
            <a:xfrm>
              <a:off x="2" y="3231"/>
              <a:ext cx="19200" cy="4309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200" h="4309">
                  <a:moveTo>
                    <a:pt x="0" y="0"/>
                  </a:moveTo>
                  <a:lnTo>
                    <a:pt x="0" y="0"/>
                  </a:lnTo>
                  <a:cubicBezTo>
                    <a:pt x="1145" y="437"/>
                    <a:pt x="5009" y="759"/>
                    <a:pt x="9601" y="759"/>
                  </a:cubicBezTo>
                  <a:cubicBezTo>
                    <a:pt x="14149" y="759"/>
                    <a:pt x="17984" y="443"/>
                    <a:pt x="19168" y="12"/>
                  </a:cubicBezTo>
                  <a:lnTo>
                    <a:pt x="19200" y="0"/>
                  </a:lnTo>
                  <a:lnTo>
                    <a:pt x="19200" y="4309"/>
                  </a:lnTo>
                  <a:lnTo>
                    <a:pt x="19168" y="4297"/>
                  </a:lnTo>
                  <a:cubicBezTo>
                    <a:pt x="17984" y="3866"/>
                    <a:pt x="14149" y="3551"/>
                    <a:pt x="9601" y="3551"/>
                  </a:cubicBezTo>
                  <a:cubicBezTo>
                    <a:pt x="5009" y="3551"/>
                    <a:pt x="1145" y="3872"/>
                    <a:pt x="0" y="4309"/>
                  </a:cubicBezTo>
                  <a:lnTo>
                    <a:pt x="0" y="43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654" y="4546"/>
              <a:ext cx="2448" cy="1671"/>
              <a:chOff x="2297" y="4185"/>
              <a:chExt cx="2448" cy="1671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2297" y="4185"/>
                <a:ext cx="2448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zh-CN" sz="3600" b="1">
                    <a:solidFill>
                      <a:schemeClr val="bg1"/>
                    </a:solidFill>
                    <a:sym typeface="+mn-ea"/>
                  </a:rPr>
                  <a:t>注意力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3057" y="5325"/>
                <a:ext cx="928" cy="53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bg1"/>
                    </a:solidFill>
                    <a:sym typeface="+mn-ea"/>
                  </a:rPr>
                  <a:t>用户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208" y="4546"/>
              <a:ext cx="2789" cy="1671"/>
              <a:chOff x="8206" y="4185"/>
              <a:chExt cx="2789" cy="1671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8736" y="4185"/>
                <a:ext cx="1728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zh-CN" sz="3600" b="1">
                    <a:solidFill>
                      <a:schemeClr val="bg1"/>
                    </a:solidFill>
                    <a:sym typeface="+mn-ea"/>
                  </a:rPr>
                  <a:t>流量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8206" y="5325"/>
                <a:ext cx="2789" cy="53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bg1"/>
                    </a:solidFill>
                    <a:sym typeface="+mn-ea"/>
                  </a:rPr>
                  <a:t>获取</a:t>
                </a:r>
                <a:r>
                  <a:rPr lang="en-US" altLang="zh-CN" sz="1600">
                    <a:solidFill>
                      <a:schemeClr val="bg1"/>
                    </a:solidFill>
                    <a:sym typeface="+mn-ea"/>
                  </a:rPr>
                  <a:t> | </a:t>
                </a:r>
                <a:r>
                  <a:rPr lang="zh-CN" altLang="en-US" sz="1600">
                    <a:solidFill>
                      <a:schemeClr val="bg1"/>
                    </a:solidFill>
                    <a:sym typeface="+mn-ea"/>
                  </a:rPr>
                  <a:t>运营｜转化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4009" y="4546"/>
              <a:ext cx="3808" cy="1686"/>
              <a:chOff x="13107" y="4170"/>
              <a:chExt cx="3808" cy="1686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14131" y="4170"/>
                <a:ext cx="1728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zh-CN" sz="3600" b="1">
                    <a:solidFill>
                      <a:schemeClr val="bg1"/>
                    </a:solidFill>
                    <a:sym typeface="+mn-ea"/>
                  </a:rPr>
                  <a:t>生意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3107" y="5325"/>
                <a:ext cx="3808" cy="53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bg1"/>
                    </a:solidFill>
                    <a:sym typeface="+mn-ea"/>
                  </a:rPr>
                  <a:t>产品｜营销｜经营｜渠道</a:t>
                </a: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5749" y="4891"/>
              <a:ext cx="7702" cy="1016"/>
              <a:chOff x="5594" y="4891"/>
              <a:chExt cx="7702" cy="1016"/>
            </a:xfrm>
          </p:grpSpPr>
          <p:sp>
            <p:nvSpPr>
              <p:cNvPr id="43" name="虚尾箭头 42"/>
              <p:cNvSpPr/>
              <p:nvPr/>
            </p:nvSpPr>
            <p:spPr>
              <a:xfrm>
                <a:off x="5594" y="4891"/>
                <a:ext cx="1017" cy="1017"/>
              </a:xfrm>
              <a:prstGeom prst="striped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虚尾箭头 43"/>
              <p:cNvSpPr/>
              <p:nvPr/>
            </p:nvSpPr>
            <p:spPr>
              <a:xfrm>
                <a:off x="12280" y="4891"/>
                <a:ext cx="1017" cy="1017"/>
              </a:xfrm>
              <a:prstGeom prst="striped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1855470" y="4785360"/>
            <a:ext cx="8866505" cy="1737995"/>
            <a:chOff x="2922" y="7536"/>
            <a:chExt cx="13963" cy="2737"/>
          </a:xfrm>
        </p:grpSpPr>
        <p:pic>
          <p:nvPicPr>
            <p:cNvPr id="35" name="图片 34" descr="317638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40" y="8751"/>
              <a:ext cx="1523" cy="1523"/>
            </a:xfrm>
            <a:prstGeom prst="rect">
              <a:avLst/>
            </a:prstGeom>
          </p:spPr>
        </p:pic>
        <p:pic>
          <p:nvPicPr>
            <p:cNvPr id="36" name="图片 35" descr="256180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435" y="8802"/>
              <a:ext cx="1412" cy="1412"/>
            </a:xfrm>
            <a:prstGeom prst="rect">
              <a:avLst/>
            </a:prstGeom>
          </p:spPr>
        </p:pic>
        <p:sp>
          <p:nvSpPr>
            <p:cNvPr id="38" name="文本框 37"/>
            <p:cNvSpPr txBox="1"/>
            <p:nvPr/>
          </p:nvSpPr>
          <p:spPr>
            <a:xfrm>
              <a:off x="2922" y="7536"/>
              <a:ext cx="156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sz="1600">
                  <a:sym typeface="+mn-ea"/>
                </a:rPr>
                <a:t>智能接待</a:t>
              </a:r>
            </a:p>
            <a:p>
              <a:pPr algn="ctr"/>
              <a:r>
                <a:rPr lang="zh-CN" sz="1600">
                  <a:sym typeface="+mn-ea"/>
                </a:rPr>
                <a:t>留存转化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817" y="7536"/>
              <a:ext cx="156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sz="1600">
                  <a:sym typeface="+mn-ea"/>
                </a:rPr>
                <a:t>行为线索</a:t>
              </a:r>
            </a:p>
            <a:p>
              <a:pPr algn="ctr"/>
              <a:r>
                <a:rPr lang="zh-CN" sz="1600">
                  <a:sym typeface="+mn-ea"/>
                </a:rPr>
                <a:t>留资获客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3397" y="7536"/>
              <a:ext cx="348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sz="1600">
                  <a:sym typeface="+mn-ea"/>
                </a:rPr>
                <a:t>拓客裂变</a:t>
              </a:r>
            </a:p>
            <a:p>
              <a:pPr algn="ctr"/>
              <a:r>
                <a:rPr lang="zh-CN" sz="1600">
                  <a:sym typeface="+mn-ea"/>
                </a:rPr>
                <a:t>充分挖掘平台自然流量</a:t>
              </a:r>
            </a:p>
          </p:txBody>
        </p:sp>
        <p:pic>
          <p:nvPicPr>
            <p:cNvPr id="63" name="图片 62" descr="270695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2" y="8717"/>
              <a:ext cx="1451" cy="14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30593" y="2032635"/>
            <a:ext cx="10330815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玩转短视频矩阵营销，多平台 多账号 快速开启自主短视频矩阵营销，矩阵建立能极大拓展我们视频宣传的广度和深度！系统已集成多个平台的集中授权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视频发布更便捷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同时可方便的查看各个企业账号、子账号、员工账号的相关数据。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55345" y="793750"/>
            <a:ext cx="8818880" cy="825500"/>
            <a:chOff x="1347" y="1250"/>
            <a:chExt cx="13888" cy="1300"/>
          </a:xfrm>
        </p:grpSpPr>
        <p:sp>
          <p:nvSpPr>
            <p:cNvPr id="9" name="文本框 8"/>
            <p:cNvSpPr txBox="1"/>
            <p:nvPr/>
          </p:nvSpPr>
          <p:spPr>
            <a:xfrm>
              <a:off x="1347" y="1250"/>
              <a:ext cx="1388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3600" b="1">
                  <a:sym typeface="+mn-ea"/>
                </a:rPr>
                <a:t>多平台及多账号视频矩阵</a:t>
              </a:r>
              <a:r>
                <a:rPr lang="en-US" sz="3600" b="1">
                  <a:sym typeface="+mn-ea"/>
                </a:rPr>
                <a:t> </a:t>
              </a:r>
              <a:r>
                <a:rPr sz="3600" b="1">
                  <a:sym typeface="+mn-ea"/>
                </a:rPr>
                <a:t>-</a:t>
              </a:r>
              <a:r>
                <a:rPr lang="en-US" sz="3600" b="1">
                  <a:sym typeface="+mn-ea"/>
                </a:rPr>
                <a:t> </a:t>
              </a:r>
              <a:r>
                <a:rPr sz="3600" b="1">
                  <a:sym typeface="+mn-ea"/>
                </a:rPr>
                <a:t>众人拾柴火焰高</a:t>
              </a:r>
            </a:p>
          </p:txBody>
        </p:sp>
        <p:sp>
          <p:nvSpPr>
            <p:cNvPr id="15" name="矩形 14"/>
            <p:cNvSpPr/>
            <p:nvPr/>
          </p:nvSpPr>
          <p:spPr>
            <a:xfrm flipV="1">
              <a:off x="1507" y="2430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45210" y="3783965"/>
            <a:ext cx="1409700" cy="1943735"/>
            <a:chOff x="1466" y="5959"/>
            <a:chExt cx="2220" cy="3061"/>
          </a:xfrm>
        </p:grpSpPr>
        <p:pic>
          <p:nvPicPr>
            <p:cNvPr id="17" name="图片 16" descr="组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6" y="5959"/>
              <a:ext cx="2221" cy="2221"/>
            </a:xfrm>
            <a:prstGeom prst="rect">
              <a:avLst/>
            </a:prstGeom>
            <a:effectLst>
              <a:outerShdw blurRad="355600" dir="2700000" algn="tl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23" name="文本框 22"/>
            <p:cNvSpPr txBox="1"/>
            <p:nvPr/>
          </p:nvSpPr>
          <p:spPr>
            <a:xfrm>
              <a:off x="2072" y="8440"/>
              <a:ext cx="10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抖音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329940" y="3783965"/>
            <a:ext cx="1409700" cy="1943735"/>
            <a:chOff x="5209" y="5959"/>
            <a:chExt cx="2220" cy="3061"/>
          </a:xfrm>
        </p:grpSpPr>
        <p:pic>
          <p:nvPicPr>
            <p:cNvPr id="19" name="图片 18" descr="组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09" y="5959"/>
              <a:ext cx="2221" cy="2221"/>
            </a:xfrm>
            <a:prstGeom prst="rect">
              <a:avLst/>
            </a:prstGeom>
            <a:effectLst>
              <a:outerShdw blurRad="355600" dir="2700000" algn="tl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24" name="文本框 23"/>
            <p:cNvSpPr txBox="1"/>
            <p:nvPr/>
          </p:nvSpPr>
          <p:spPr>
            <a:xfrm>
              <a:off x="5815" y="8440"/>
              <a:ext cx="10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快手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614670" y="3783965"/>
            <a:ext cx="1409700" cy="1943735"/>
            <a:chOff x="8952" y="5959"/>
            <a:chExt cx="2220" cy="3061"/>
          </a:xfrm>
        </p:grpSpPr>
        <p:pic>
          <p:nvPicPr>
            <p:cNvPr id="18" name="图片 17" descr="组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2" y="5959"/>
              <a:ext cx="2221" cy="2221"/>
            </a:xfrm>
            <a:prstGeom prst="rect">
              <a:avLst/>
            </a:prstGeom>
            <a:effectLst>
              <a:outerShdw blurRad="355600" dir="2700000" algn="tl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25" name="文本框 24"/>
            <p:cNvSpPr txBox="1"/>
            <p:nvPr/>
          </p:nvSpPr>
          <p:spPr>
            <a:xfrm>
              <a:off x="9558" y="8440"/>
              <a:ext cx="10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头条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899400" y="3783965"/>
            <a:ext cx="1409700" cy="1943735"/>
            <a:chOff x="12695" y="5959"/>
            <a:chExt cx="2220" cy="3061"/>
          </a:xfrm>
        </p:grpSpPr>
        <p:pic>
          <p:nvPicPr>
            <p:cNvPr id="20" name="图片 19" descr="组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695" y="5959"/>
              <a:ext cx="2221" cy="2221"/>
            </a:xfrm>
            <a:prstGeom prst="rect">
              <a:avLst/>
            </a:prstGeom>
            <a:effectLst>
              <a:outerShdw blurRad="355600" dir="2700000" algn="tl" rotWithShape="0">
                <a:prstClr val="black">
                  <a:alpha val="19000"/>
                </a:prstClr>
              </a:outerShdw>
            </a:effectLst>
          </p:spPr>
        </p:pic>
        <p:sp>
          <p:nvSpPr>
            <p:cNvPr id="27" name="文本框 26"/>
            <p:cNvSpPr txBox="1"/>
            <p:nvPr/>
          </p:nvSpPr>
          <p:spPr>
            <a:xfrm>
              <a:off x="13301" y="8440"/>
              <a:ext cx="10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西瓜</a:t>
              </a:r>
              <a:endPara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703705" y="3336925"/>
            <a:ext cx="8529320" cy="1472565"/>
          </a:xfrm>
        </p:spPr>
        <p:txBody>
          <a:bodyPr>
            <a:normAutofit/>
          </a:bodyPr>
          <a:lstStyle/>
          <a:p>
            <a:pPr algn="l"/>
            <a:r>
              <a:rPr lang="zh-CN" altLang="en-US" b="1" spc="400">
                <a:solidFill>
                  <a:srgbClr val="FDB83E"/>
                </a:solidFill>
                <a:uFillTx/>
                <a:sym typeface="+mn-ea"/>
              </a:rPr>
              <a:t>全新的技术模式带来比快更快的推广效果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tx1"/>
                </a:solidFill>
                <a:sym typeface="+mn-ea"/>
              </a:rPr>
              <a:t>抖音搜索排名功能</a:t>
            </a:r>
          </a:p>
        </p:txBody>
      </p:sp>
      <p:pic>
        <p:nvPicPr>
          <p:cNvPr id="8" name="图片 7" descr="组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1233170"/>
            <a:ext cx="1076325" cy="43630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60755" y="3382010"/>
            <a:ext cx="4876800" cy="16402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l">
              <a:lnSpc>
                <a:spcPct val="140000"/>
              </a:lnSpc>
            </a:pPr>
            <a:r>
              <a:rPr lang="zh-CN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用户通过抖音搜索框输入关键词，就会出现关联短视频。通过优化技术，提高关键词排名 ，让视频自然排在搜索结果的前面，提高曝光率，引入更多流量，精准获客。</a:t>
            </a:r>
            <a:endParaRPr lang="zh-CN" altLang="en-US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925195" y="2228850"/>
            <a:ext cx="3383280" cy="825500"/>
            <a:chOff x="1347" y="1250"/>
            <a:chExt cx="5328" cy="1300"/>
          </a:xfrm>
        </p:grpSpPr>
        <p:sp>
          <p:nvSpPr>
            <p:cNvPr id="9" name="文本框 8"/>
            <p:cNvSpPr txBox="1"/>
            <p:nvPr/>
          </p:nvSpPr>
          <p:spPr>
            <a:xfrm>
              <a:off x="1347" y="1250"/>
              <a:ext cx="532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3600" b="1">
                  <a:sym typeface="+mn-ea"/>
                </a:rPr>
                <a:t>什么是抖音排名</a:t>
              </a:r>
            </a:p>
          </p:txBody>
        </p:sp>
        <p:sp>
          <p:nvSpPr>
            <p:cNvPr id="2" name="矩形 1"/>
            <p:cNvSpPr/>
            <p:nvPr/>
          </p:nvSpPr>
          <p:spPr>
            <a:xfrm flipV="1">
              <a:off x="1507" y="2430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41745" y="1728470"/>
            <a:ext cx="5271770" cy="4044950"/>
            <a:chOff x="10075" y="2722"/>
            <a:chExt cx="8302" cy="6370"/>
          </a:xfrm>
        </p:grpSpPr>
        <p:sp>
          <p:nvSpPr>
            <p:cNvPr id="3" name="云形标注 2"/>
            <p:cNvSpPr/>
            <p:nvPr/>
          </p:nvSpPr>
          <p:spPr>
            <a:xfrm>
              <a:off x="10409" y="2722"/>
              <a:ext cx="7469" cy="5670"/>
            </a:xfrm>
            <a:prstGeom prst="cloudCallout">
              <a:avLst/>
            </a:prstGeom>
            <a:solidFill>
              <a:srgbClr val="FDB83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 descr="Money motivation _Two Color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75" y="3640"/>
              <a:ext cx="8303" cy="5452"/>
            </a:xfrm>
            <a:prstGeom prst="rect">
              <a:avLst/>
            </a:prstGeom>
          </p:spPr>
        </p:pic>
        <p:pic>
          <p:nvPicPr>
            <p:cNvPr id="6" name="图片 5" descr="组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">
              <a:off x="13964" y="3830"/>
              <a:ext cx="2460" cy="2460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681605" y="278130"/>
            <a:ext cx="6830060" cy="698500"/>
            <a:chOff x="-905" y="1360"/>
            <a:chExt cx="10756" cy="1100"/>
          </a:xfrm>
        </p:grpSpPr>
        <p:sp>
          <p:nvSpPr>
            <p:cNvPr id="9" name="文本框 8"/>
            <p:cNvSpPr txBox="1"/>
            <p:nvPr/>
          </p:nvSpPr>
          <p:spPr>
            <a:xfrm>
              <a:off x="-905" y="1360"/>
              <a:ext cx="10756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sz="3000" b="1">
                  <a:sym typeface="+mn-ea"/>
                </a:rPr>
                <a:t>清晰图形化报表，上词</a:t>
              </a:r>
              <a:r>
                <a:rPr lang="zh-CN" sz="3000" b="1">
                  <a:sym typeface="+mn-ea"/>
                </a:rPr>
                <a:t>效果</a:t>
              </a:r>
              <a:r>
                <a:rPr sz="3000" b="1">
                  <a:sym typeface="+mn-ea"/>
                </a:rPr>
                <a:t>一目了然</a:t>
              </a:r>
              <a:r>
                <a:rPr lang="en-US" sz="3000" b="1">
                  <a:sym typeface="+mn-ea"/>
                </a:rPr>
                <a:t> - 1</a:t>
              </a:r>
            </a:p>
          </p:txBody>
        </p:sp>
        <p:sp>
          <p:nvSpPr>
            <p:cNvPr id="3" name="矩形 2"/>
            <p:cNvSpPr/>
            <p:nvPr/>
          </p:nvSpPr>
          <p:spPr>
            <a:xfrm flipV="1">
              <a:off x="3045" y="2340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1393825"/>
            <a:ext cx="12220575" cy="5067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681605" y="278130"/>
            <a:ext cx="6830060" cy="708025"/>
            <a:chOff x="-905" y="1360"/>
            <a:chExt cx="10756" cy="1115"/>
          </a:xfrm>
        </p:grpSpPr>
        <p:sp>
          <p:nvSpPr>
            <p:cNvPr id="9" name="文本框 8"/>
            <p:cNvSpPr txBox="1"/>
            <p:nvPr/>
          </p:nvSpPr>
          <p:spPr>
            <a:xfrm>
              <a:off x="-905" y="1360"/>
              <a:ext cx="10756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sz="3000" b="1">
                  <a:sym typeface="+mn-ea"/>
                </a:rPr>
                <a:t>清晰图形化报表，上词</a:t>
              </a:r>
              <a:r>
                <a:rPr lang="zh-CN" sz="3000" b="1">
                  <a:sym typeface="+mn-ea"/>
                </a:rPr>
                <a:t>效果</a:t>
              </a:r>
              <a:r>
                <a:rPr sz="3000" b="1">
                  <a:sym typeface="+mn-ea"/>
                </a:rPr>
                <a:t>一目了然</a:t>
              </a:r>
              <a:r>
                <a:rPr lang="en-US" sz="3000" b="1">
                  <a:sym typeface="+mn-ea"/>
                </a:rPr>
                <a:t> - 2</a:t>
              </a:r>
            </a:p>
          </p:txBody>
        </p:sp>
        <p:sp>
          <p:nvSpPr>
            <p:cNvPr id="3" name="矩形 2"/>
            <p:cNvSpPr/>
            <p:nvPr/>
          </p:nvSpPr>
          <p:spPr>
            <a:xfrm flipV="1">
              <a:off x="3045" y="2355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170" y="1223010"/>
            <a:ext cx="9572625" cy="52108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84250" y="2328545"/>
            <a:ext cx="10369550" cy="1692275"/>
          </a:xfr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与按天扣费的关键词优化不同，我们向客户提供批量关键词推广，</a:t>
            </a:r>
            <a:r>
              <a:rPr lang="zh-CN" altLang="en-US" b="1">
                <a:solidFill>
                  <a:schemeClr val="accent4">
                    <a:lumMod val="75000"/>
                  </a:schemeClr>
                </a:solidFill>
              </a:rPr>
              <a:t>完全消除了客户对扣费及全年推广预算不可控的顾虑及疑问。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三个获客套餐从低到高，</a:t>
            </a:r>
            <a:r>
              <a:rPr lang="zh-CN" altLang="en-US" b="1">
                <a:solidFill>
                  <a:schemeClr val="accent4">
                    <a:lumMod val="75000"/>
                  </a:schemeClr>
                </a:solidFill>
                <a:sym typeface="+mn-ea"/>
              </a:rPr>
              <a:t>词越多效果越好、关键词优化不再额外扣费。</a:t>
            </a:r>
            <a:endParaRPr lang="zh-CN" altLang="en-US" b="1">
              <a:solidFill>
                <a:schemeClr val="accent4">
                  <a:lumMod val="75000"/>
                </a:schemeClr>
              </a:solidFill>
            </a:endParaRPr>
          </a:p>
          <a:p>
            <a:endParaRPr lang="zh-CN" altLang="en-US" b="1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923925" y="989965"/>
            <a:ext cx="2468880" cy="825500"/>
            <a:chOff x="1347" y="1250"/>
            <a:chExt cx="3888" cy="1300"/>
          </a:xfrm>
        </p:grpSpPr>
        <p:sp>
          <p:nvSpPr>
            <p:cNvPr id="9" name="文本框 8"/>
            <p:cNvSpPr txBox="1"/>
            <p:nvPr/>
          </p:nvSpPr>
          <p:spPr>
            <a:xfrm>
              <a:off x="1347" y="1250"/>
              <a:ext cx="388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3600" b="1">
                  <a:sym typeface="+mn-ea"/>
                </a:rPr>
                <a:t>关键词矩阵</a:t>
              </a:r>
            </a:p>
          </p:txBody>
        </p:sp>
        <p:sp>
          <p:nvSpPr>
            <p:cNvPr id="15" name="矩形 14"/>
            <p:cNvSpPr/>
            <p:nvPr/>
          </p:nvSpPr>
          <p:spPr>
            <a:xfrm flipV="1">
              <a:off x="1477" y="2430"/>
              <a:ext cx="360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95375" y="3962400"/>
            <a:ext cx="7651750" cy="1313180"/>
            <a:chOff x="1455" y="6630"/>
            <a:chExt cx="12050" cy="2068"/>
          </a:xfrm>
        </p:grpSpPr>
        <p:grpSp>
          <p:nvGrpSpPr>
            <p:cNvPr id="11" name="组合 10"/>
            <p:cNvGrpSpPr/>
            <p:nvPr/>
          </p:nvGrpSpPr>
          <p:grpSpPr>
            <a:xfrm>
              <a:off x="1455" y="6631"/>
              <a:ext cx="3323" cy="2067"/>
              <a:chOff x="1455" y="6475"/>
              <a:chExt cx="3323" cy="2067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2000" y="6760"/>
                <a:ext cx="1368" cy="58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zh-CN" altLang="en-US">
                    <a:sym typeface="+mn-ea"/>
                  </a:rPr>
                  <a:t>标准版</a:t>
                </a: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1455" y="6475"/>
                <a:ext cx="0" cy="2067"/>
              </a:xfrm>
              <a:prstGeom prst="line">
                <a:avLst/>
              </a:prstGeom>
              <a:ln w="31750">
                <a:solidFill>
                  <a:srgbClr val="FDB8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文本框 7"/>
              <p:cNvSpPr txBox="1"/>
              <p:nvPr/>
            </p:nvSpPr>
            <p:spPr>
              <a:xfrm>
                <a:off x="2000" y="7319"/>
                <a:ext cx="2778" cy="1113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sz="4000" b="1">
                    <a:sym typeface="+mn-ea"/>
                  </a:rPr>
                  <a:t>20</a:t>
                </a:r>
                <a:r>
                  <a:rPr lang="zh-CN" altLang="en-US" sz="4000" b="1">
                    <a:sym typeface="+mn-ea"/>
                  </a:rPr>
                  <a:t>个词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596" y="6630"/>
              <a:ext cx="3323" cy="2067"/>
              <a:chOff x="1455" y="6475"/>
              <a:chExt cx="3323" cy="2067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2000" y="6760"/>
                <a:ext cx="1368" cy="58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zh-CN" altLang="en-US">
                    <a:sym typeface="+mn-ea"/>
                  </a:rPr>
                  <a:t>豪华版</a:t>
                </a: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1455" y="6475"/>
                <a:ext cx="0" cy="2067"/>
              </a:xfrm>
              <a:prstGeom prst="line">
                <a:avLst/>
              </a:prstGeom>
              <a:ln w="31750">
                <a:solidFill>
                  <a:srgbClr val="FDB8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15"/>
              <p:cNvSpPr txBox="1"/>
              <p:nvPr/>
            </p:nvSpPr>
            <p:spPr>
              <a:xfrm>
                <a:off x="2000" y="7319"/>
                <a:ext cx="2778" cy="1113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sz="4000" b="1">
                    <a:sym typeface="+mn-ea"/>
                  </a:rPr>
                  <a:t>50</a:t>
                </a:r>
                <a:r>
                  <a:rPr lang="zh-CN" altLang="en-US" sz="4000" b="1">
                    <a:sym typeface="+mn-ea"/>
                  </a:rPr>
                  <a:t>个词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9737" y="6630"/>
              <a:ext cx="3768" cy="2067"/>
              <a:chOff x="1455" y="6475"/>
              <a:chExt cx="3768" cy="2067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2000" y="6760"/>
                <a:ext cx="1368" cy="58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zh-CN" altLang="en-US">
                    <a:sym typeface="+mn-ea"/>
                  </a:rPr>
                  <a:t>至尊版</a:t>
                </a: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1455" y="6475"/>
                <a:ext cx="0" cy="2067"/>
              </a:xfrm>
              <a:prstGeom prst="line">
                <a:avLst/>
              </a:prstGeom>
              <a:ln w="31750">
                <a:solidFill>
                  <a:srgbClr val="FDB8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文本框 20"/>
              <p:cNvSpPr txBox="1"/>
              <p:nvPr/>
            </p:nvSpPr>
            <p:spPr>
              <a:xfrm>
                <a:off x="2000" y="7319"/>
                <a:ext cx="3223" cy="1113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sz="4000" b="1">
                    <a:sym typeface="+mn-ea"/>
                  </a:rPr>
                  <a:t>100</a:t>
                </a:r>
                <a:r>
                  <a:rPr lang="zh-CN" altLang="en-US" sz="4000" b="1">
                    <a:sym typeface="+mn-ea"/>
                  </a:rPr>
                  <a:t>个词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474470" y="3016250"/>
            <a:ext cx="2926080" cy="825500"/>
            <a:chOff x="1347" y="1250"/>
            <a:chExt cx="4608" cy="1300"/>
          </a:xfrm>
        </p:grpSpPr>
        <p:sp>
          <p:nvSpPr>
            <p:cNvPr id="9" name="文本框 8"/>
            <p:cNvSpPr txBox="1"/>
            <p:nvPr/>
          </p:nvSpPr>
          <p:spPr>
            <a:xfrm>
              <a:off x="1347" y="1250"/>
              <a:ext cx="460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3600" b="1">
                  <a:sym typeface="+mn-ea"/>
                </a:rPr>
                <a:t>企业号全运营</a:t>
              </a:r>
            </a:p>
          </p:txBody>
        </p:sp>
        <p:sp>
          <p:nvSpPr>
            <p:cNvPr id="15" name="矩形 14"/>
            <p:cNvSpPr/>
            <p:nvPr/>
          </p:nvSpPr>
          <p:spPr>
            <a:xfrm flipV="1">
              <a:off x="1507" y="2430"/>
              <a:ext cx="4327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左大括号 4"/>
          <p:cNvSpPr/>
          <p:nvPr/>
        </p:nvSpPr>
        <p:spPr>
          <a:xfrm>
            <a:off x="4692333" y="2281873"/>
            <a:ext cx="735965" cy="2395220"/>
          </a:xfrm>
          <a:prstGeom prst="leftBrace">
            <a:avLst>
              <a:gd name="adj1" fmla="val 35806"/>
              <a:gd name="adj2" fmla="val 50000"/>
            </a:avLst>
          </a:prstGeom>
          <a:ln w="101600">
            <a:solidFill>
              <a:srgbClr val="FFC000"/>
            </a:solidFill>
            <a:bevel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456680" y="2045970"/>
            <a:ext cx="20751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ym typeface="+mn-ea"/>
              </a:rPr>
              <a:t>精细运营 深度服务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456680" y="4196080"/>
            <a:ext cx="3891280" cy="7829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>
                <a:sym typeface="+mn-ea"/>
              </a:rPr>
              <a:t>账号属性 视频属性 经营工具 </a:t>
            </a:r>
          </a:p>
          <a:p>
            <a:pPr>
              <a:lnSpc>
                <a:spcPct val="110000"/>
              </a:lnSpc>
            </a:pPr>
            <a:r>
              <a:rPr lang="zh-CN" altLang="en-US">
                <a:sym typeface="+mn-ea"/>
              </a:rPr>
              <a:t>商机页 转化页  意向收集 线索获取... </a:t>
            </a:r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5653723" y="1941513"/>
            <a:ext cx="577215" cy="577215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/>
              <a:t>1</a:t>
            </a:r>
          </a:p>
        </p:txBody>
      </p:sp>
      <p:sp>
        <p:nvSpPr>
          <p:cNvPr id="12" name="流程图: 联系 11"/>
          <p:cNvSpPr/>
          <p:nvPr/>
        </p:nvSpPr>
        <p:spPr>
          <a:xfrm>
            <a:off x="5653723" y="4339908"/>
            <a:ext cx="577215" cy="577215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/>
              <a:t>2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290695" y="615950"/>
            <a:ext cx="3611880" cy="1014730"/>
            <a:chOff x="1629" y="1360"/>
            <a:chExt cx="5688" cy="1598"/>
          </a:xfrm>
        </p:grpSpPr>
        <p:sp>
          <p:nvSpPr>
            <p:cNvPr id="9" name="文本框 8"/>
            <p:cNvSpPr txBox="1"/>
            <p:nvPr/>
          </p:nvSpPr>
          <p:spPr>
            <a:xfrm>
              <a:off x="1629" y="1360"/>
              <a:ext cx="5688" cy="159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sz="3000" b="1">
                  <a:sym typeface="+mn-ea"/>
                </a:rPr>
                <a:t>企业号运营服务内容</a:t>
              </a:r>
            </a:p>
            <a:p>
              <a:pPr algn="ctr"/>
              <a:r>
                <a:rPr sz="3000" b="1">
                  <a:sym typeface="+mn-ea"/>
                </a:rPr>
                <a:t> </a:t>
              </a:r>
            </a:p>
          </p:txBody>
        </p:sp>
        <p:sp>
          <p:nvSpPr>
            <p:cNvPr id="5" name="矩形 4"/>
            <p:cNvSpPr/>
            <p:nvPr/>
          </p:nvSpPr>
          <p:spPr>
            <a:xfrm flipV="1">
              <a:off x="3045" y="2340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408873" y="1920240"/>
            <a:ext cx="7374890" cy="2947670"/>
            <a:chOff x="3557" y="3122"/>
            <a:chExt cx="11614" cy="4642"/>
          </a:xfrm>
        </p:grpSpPr>
        <p:sp>
          <p:nvSpPr>
            <p:cNvPr id="21" name="圆角矩形 20"/>
            <p:cNvSpPr/>
            <p:nvPr/>
          </p:nvSpPr>
          <p:spPr>
            <a:xfrm>
              <a:off x="3557" y="4099"/>
              <a:ext cx="5595" cy="77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3557" y="5062"/>
              <a:ext cx="5595" cy="77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557" y="6025"/>
              <a:ext cx="5595" cy="77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3557" y="6988"/>
              <a:ext cx="5595" cy="77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3557" y="3136"/>
              <a:ext cx="5595" cy="77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9576" y="4088"/>
              <a:ext cx="5595" cy="77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9576" y="3122"/>
              <a:ext cx="5595" cy="77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9576" y="6020"/>
              <a:ext cx="5595" cy="77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576" y="5054"/>
              <a:ext cx="5595" cy="77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9576" y="6986"/>
              <a:ext cx="5595" cy="77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901" y="3234"/>
              <a:ext cx="316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账号运营定期巡查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901" y="4197"/>
              <a:ext cx="316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ctr">
                <a:buNone/>
              </a:pPr>
              <a:r>
                <a:rPr lang="zh-CN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品牌官网主页搭建</a:t>
              </a: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901" y="5160"/>
              <a:ext cx="28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ctr">
                <a:buNone/>
              </a:pPr>
              <a:r>
                <a:rPr lang="zh-CN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企业号主页装修</a:t>
              </a: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901" y="6123"/>
              <a:ext cx="2548" cy="1543"/>
              <a:chOff x="4489" y="6123"/>
              <a:chExt cx="2548" cy="1543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4489" y="6123"/>
                <a:ext cx="2548" cy="58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indent="0" algn="ctr">
                  <a:buNone/>
                </a:pPr>
                <a:r>
                  <a:rPr lang="zh-CN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+mn-ea"/>
                  </a:rPr>
                  <a:t>账户定位/标签</a:t>
                </a:r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4489" y="7086"/>
                <a:ext cx="2448" cy="58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indent="0" algn="ctr">
                  <a:buNone/>
                </a:pPr>
                <a:r>
                  <a:rPr lang="zh-CN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+mn-ea"/>
                  </a:rPr>
                  <a:t>商业页面设置</a:t>
                </a:r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951" y="3220"/>
              <a:ext cx="34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ctr">
                <a:buNone/>
              </a:pPr>
              <a:r>
                <a:rPr lang="zh-CN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经营工具搭建&amp;运营</a:t>
              </a: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951" y="4186"/>
              <a:ext cx="208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企业号运营</a:t>
              </a: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951" y="5152"/>
              <a:ext cx="172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ctr">
                <a:buNone/>
              </a:pPr>
              <a:r>
                <a:rPr lang="zh-CN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合集运营</a:t>
              </a: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951" y="6118"/>
              <a:ext cx="28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ctr">
                <a:buNone/>
              </a:pPr>
              <a:r>
                <a:rPr lang="zh-CN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已发布视频运营</a:t>
              </a: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936" y="7084"/>
              <a:ext cx="244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ctr">
                <a:buNone/>
              </a:pPr>
              <a:r>
                <a:rPr lang="zh-CN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经营工具运营</a:t>
              </a: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404360" y="5363210"/>
            <a:ext cx="3383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精细</a:t>
            </a:r>
            <a:r>
              <a:rPr lang="zh-CN" sz="2800" b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运营</a:t>
            </a:r>
            <a:r>
              <a:rPr lang="zh-CN" sz="2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，深化</a:t>
            </a:r>
            <a:r>
              <a:rPr lang="zh-CN" sz="2800" b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服务</a:t>
            </a:r>
            <a:endParaRPr lang="zh-CN" altLang="en-US" sz="2800" b="1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3001010" y="710565"/>
            <a:ext cx="6189980" cy="1429385"/>
            <a:chOff x="4726" y="1559"/>
            <a:chExt cx="9748" cy="2251"/>
          </a:xfrm>
        </p:grpSpPr>
        <p:grpSp>
          <p:nvGrpSpPr>
            <p:cNvPr id="26" name="组合 25"/>
            <p:cNvGrpSpPr/>
            <p:nvPr/>
          </p:nvGrpSpPr>
          <p:grpSpPr>
            <a:xfrm>
              <a:off x="8016" y="1559"/>
              <a:ext cx="3168" cy="1295"/>
              <a:chOff x="1347" y="1250"/>
              <a:chExt cx="3168" cy="1295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1347" y="1250"/>
                <a:ext cx="3168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sz="3600" b="1">
                    <a:sym typeface="+mn-ea"/>
                  </a:rPr>
                  <a:t>裂变拓客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 flipV="1">
                <a:off x="1477" y="2425"/>
                <a:ext cx="2894" cy="120"/>
              </a:xfrm>
              <a:prstGeom prst="rect">
                <a:avLst/>
              </a:prstGeom>
              <a:solidFill>
                <a:srgbClr val="FDB8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4726" y="3230"/>
              <a:ext cx="974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>
                  <a:sym typeface="+mn-ea"/>
                </a:rPr>
                <a:t>充分挖掘视频平台自然扶持流量 极低成本实现巨量裂变拓客</a:t>
              </a:r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191760" y="5746750"/>
            <a:ext cx="1808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200">
                <a:solidFill>
                  <a:schemeClr val="accent4">
                    <a:lumMod val="75000"/>
                  </a:schemeClr>
                </a:solidFill>
                <a:sym typeface="+mn-ea"/>
              </a:rPr>
              <a:t>一箭</a:t>
            </a:r>
            <a:r>
              <a:rPr lang="zh-CN" altLang="en-US" sz="3200" b="1">
                <a:solidFill>
                  <a:schemeClr val="accent4">
                    <a:lumMod val="75000"/>
                  </a:schemeClr>
                </a:solidFill>
                <a:sym typeface="+mn-ea"/>
              </a:rPr>
              <a:t>三雕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217420" y="2374265"/>
            <a:ext cx="7833360" cy="2216785"/>
            <a:chOff x="3492" y="4639"/>
            <a:chExt cx="12336" cy="3491"/>
          </a:xfrm>
        </p:grpSpPr>
        <p:sp>
          <p:nvSpPr>
            <p:cNvPr id="5" name="文本框 4"/>
            <p:cNvSpPr txBox="1"/>
            <p:nvPr/>
          </p:nvSpPr>
          <p:spPr>
            <a:xfrm>
              <a:off x="4044" y="7550"/>
              <a:ext cx="10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>
                  <a:sym typeface="+mn-ea"/>
                </a:rPr>
                <a:t>客情</a:t>
              </a:r>
              <a:endParaRPr lang="zh-CN" altLang="en-US"/>
            </a:p>
          </p:txBody>
        </p:sp>
        <p:pic>
          <p:nvPicPr>
            <p:cNvPr id="6" name="图片 5" descr="10199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36" y="4798"/>
              <a:ext cx="2192" cy="2192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6714" y="5488"/>
              <a:ext cx="1059" cy="174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6600">
                  <a:sym typeface="+mn-ea"/>
                </a:rPr>
                <a:t>+</a:t>
              </a:r>
              <a:endParaRPr lang="zh-CN" altLang="en-US" sz="660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547" y="5488"/>
              <a:ext cx="1059" cy="174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6600">
                  <a:sym typeface="+mn-ea"/>
                </a:rPr>
                <a:t>+</a:t>
              </a:r>
              <a:endParaRPr lang="zh-CN" altLang="en-US" sz="6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148" y="7550"/>
              <a:ext cx="10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>
                  <a:sym typeface="+mn-ea"/>
                </a:rPr>
                <a:t>线索</a:t>
              </a:r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096" y="7550"/>
              <a:ext cx="100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>
                  <a:sym typeface="+mn-ea"/>
                </a:rPr>
                <a:t>曝光</a:t>
              </a:r>
              <a:endParaRPr lang="zh-CN" altLang="en-US"/>
            </a:p>
          </p:txBody>
        </p:sp>
        <p:pic>
          <p:nvPicPr>
            <p:cNvPr id="13" name="图片 12" descr="4768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92" y="4878"/>
              <a:ext cx="2352" cy="2352"/>
            </a:xfrm>
            <a:prstGeom prst="rect">
              <a:avLst/>
            </a:prstGeom>
          </p:spPr>
        </p:pic>
        <p:pic>
          <p:nvPicPr>
            <p:cNvPr id="14" name="图片 13" descr="14499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28" y="4639"/>
              <a:ext cx="2545" cy="2545"/>
            </a:xfrm>
            <a:prstGeom prst="rect">
              <a:avLst/>
            </a:prstGeom>
          </p:spPr>
        </p:pic>
      </p:grpSp>
      <p:sp>
        <p:nvSpPr>
          <p:cNvPr id="20" name="左大括号 19"/>
          <p:cNvSpPr/>
          <p:nvPr/>
        </p:nvSpPr>
        <p:spPr>
          <a:xfrm rot="16200000">
            <a:off x="5786755" y="1855470"/>
            <a:ext cx="735965" cy="6522720"/>
          </a:xfrm>
          <a:prstGeom prst="leftBrace">
            <a:avLst>
              <a:gd name="adj1" fmla="val 35806"/>
              <a:gd name="adj2" fmla="val 50000"/>
            </a:avLst>
          </a:prstGeom>
          <a:ln w="101600">
            <a:solidFill>
              <a:srgbClr val="FDB83E"/>
            </a:solidFill>
            <a:bevel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35000" y="2023745"/>
            <a:ext cx="7693025" cy="4187825"/>
          </a:xfrm>
        </p:spPr>
        <p:txBody>
          <a:bodyPr>
            <a:normAutofit fontScale="90000" lnSpcReduction="10000"/>
          </a:bodyPr>
          <a:lstStyle/>
          <a:p>
            <a:pPr marL="342900" indent="-342900" eaLnBrk="1" hangingPunct="1">
              <a:lnSpc>
                <a:spcPct val="150000"/>
              </a:lnSpc>
              <a:buFont typeface="Wingdings" panose="05000000000000000000" charset="0"/>
              <a:buAutoNum type="arabicPeriod"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商家将此裂变码让客户扫了之后，会通过客户自己的抖音账号发布商家宣传视频在抖音上面，发布后会获得更多客户那边的私域流量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charset="0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发布的视频抖音平台会赋予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300-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500个左右流量，优先展示客户抖音好友、通讯录、共同好友等。这样可以精准覆盖客户范围，打造网红店铺。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charset="0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50个人扫码，所实现的曝光大约在25000个播放量。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charset="0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店铺火爆，全程营销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charset="0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若是在线下将宣传视频生成二维码，只要有人扫码，自动发布提前设置好的宣传视频，让每个“进店者”，每个“客户”都成为业务员，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charset="0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一个二维码，让视频和店铺全程传播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35000" y="817245"/>
            <a:ext cx="2926080" cy="825500"/>
            <a:chOff x="1347" y="1250"/>
            <a:chExt cx="4608" cy="1300"/>
          </a:xfrm>
        </p:grpSpPr>
        <p:sp>
          <p:nvSpPr>
            <p:cNvPr id="9" name="文本框 8"/>
            <p:cNvSpPr txBox="1"/>
            <p:nvPr/>
          </p:nvSpPr>
          <p:spPr>
            <a:xfrm>
              <a:off x="1347" y="1250"/>
              <a:ext cx="460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3600" b="1">
                  <a:sym typeface="+mn-ea"/>
                </a:rPr>
                <a:t>裂变拓客介绍</a:t>
              </a:r>
            </a:p>
          </p:txBody>
        </p:sp>
        <p:sp>
          <p:nvSpPr>
            <p:cNvPr id="4" name="矩形 3"/>
            <p:cNvSpPr/>
            <p:nvPr/>
          </p:nvSpPr>
          <p:spPr>
            <a:xfrm flipV="1">
              <a:off x="1505" y="2430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 descr="Team presentation _Monochromat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475" y="1863090"/>
            <a:ext cx="5572125" cy="41198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169160" y="2526665"/>
            <a:ext cx="2138680" cy="822325"/>
            <a:chOff x="1347" y="1250"/>
            <a:chExt cx="3368" cy="1295"/>
          </a:xfrm>
        </p:grpSpPr>
        <p:sp>
          <p:nvSpPr>
            <p:cNvPr id="9" name="文本框 8"/>
            <p:cNvSpPr txBox="1"/>
            <p:nvPr/>
          </p:nvSpPr>
          <p:spPr>
            <a:xfrm>
              <a:off x="1347" y="1250"/>
              <a:ext cx="336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3600" b="1">
                  <a:sym typeface="+mn-ea"/>
                </a:rPr>
                <a:t>智能接待 </a:t>
              </a:r>
            </a:p>
          </p:txBody>
        </p:sp>
        <p:sp>
          <p:nvSpPr>
            <p:cNvPr id="15" name="矩形 14"/>
            <p:cNvSpPr/>
            <p:nvPr/>
          </p:nvSpPr>
          <p:spPr>
            <a:xfrm flipV="1">
              <a:off x="1477" y="2425"/>
              <a:ext cx="2894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左大括号 6"/>
          <p:cNvSpPr/>
          <p:nvPr/>
        </p:nvSpPr>
        <p:spPr>
          <a:xfrm>
            <a:off x="4657408" y="1897063"/>
            <a:ext cx="735965" cy="2395220"/>
          </a:xfrm>
          <a:prstGeom prst="leftBrace">
            <a:avLst>
              <a:gd name="adj1" fmla="val 35806"/>
              <a:gd name="adj2" fmla="val 50000"/>
            </a:avLst>
          </a:prstGeom>
          <a:ln w="101600">
            <a:solidFill>
              <a:srgbClr val="FFC000"/>
            </a:solidFill>
            <a:bevel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5742623" y="1497330"/>
            <a:ext cx="577215" cy="577215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/>
              <a:t>1</a:t>
            </a:r>
          </a:p>
        </p:txBody>
      </p:sp>
      <p:sp>
        <p:nvSpPr>
          <p:cNvPr id="12" name="流程图: 联系 11"/>
          <p:cNvSpPr/>
          <p:nvPr/>
        </p:nvSpPr>
        <p:spPr>
          <a:xfrm>
            <a:off x="5742623" y="4185920"/>
            <a:ext cx="577215" cy="577215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/>
              <a:t>3</a:t>
            </a:r>
          </a:p>
        </p:txBody>
      </p:sp>
      <p:sp>
        <p:nvSpPr>
          <p:cNvPr id="8" name="流程图: 联系 7"/>
          <p:cNvSpPr/>
          <p:nvPr/>
        </p:nvSpPr>
        <p:spPr>
          <a:xfrm>
            <a:off x="5742623" y="2822575"/>
            <a:ext cx="577215" cy="577215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/>
              <a:t>2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540500" y="1446530"/>
            <a:ext cx="2437130" cy="617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90000"/>
              </a:lnSpc>
            </a:pPr>
            <a:r>
              <a:rPr lang="zh-CN" altLang="en-US">
                <a:sym typeface="+mn-ea"/>
              </a:rPr>
              <a:t>行为+关键词 双重触发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540500" y="2809875"/>
            <a:ext cx="3116580" cy="617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90000"/>
              </a:lnSpc>
            </a:pPr>
            <a:r>
              <a:rPr lang="zh-CN" altLang="en-US">
                <a:sym typeface="+mn-ea"/>
              </a:rPr>
              <a:t>及时 精准 智能 自动接待访客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540500" y="4098290"/>
            <a:ext cx="2240280" cy="617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90000"/>
              </a:lnSpc>
            </a:pPr>
            <a:r>
              <a:rPr lang="zh-CN" altLang="en-US">
                <a:sym typeface="+mn-ea"/>
              </a:rPr>
              <a:t>大幅提升留存及转化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091430" y="1060450"/>
            <a:ext cx="6380480" cy="4491355"/>
            <a:chOff x="8018" y="1670"/>
            <a:chExt cx="10048" cy="7073"/>
          </a:xfrm>
        </p:grpSpPr>
        <p:sp>
          <p:nvSpPr>
            <p:cNvPr id="572" name="TextBox 11"/>
            <p:cNvSpPr txBox="1"/>
            <p:nvPr/>
          </p:nvSpPr>
          <p:spPr>
            <a:xfrm>
              <a:off x="8078" y="3473"/>
              <a:ext cx="9988" cy="527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45719" rIns="45719">
              <a:spAutoFit/>
            </a:bodyPr>
            <a:lstStyle/>
            <a:p>
              <a:pPr>
                <a:lnSpc>
                  <a:spcPct val="115000"/>
                </a:lnSpc>
                <a:defRPr sz="2000" b="1">
                  <a:solidFill>
                    <a:srgbClr val="1E35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en-US" b="0">
                  <a:solidFill>
                    <a:schemeClr val="tx1"/>
                  </a:solidFill>
                </a:rPr>
                <a:t>1. </a:t>
              </a:r>
              <a:r>
                <a:rPr lang="zh-CN" altLang="en-US" b="0">
                  <a:solidFill>
                    <a:schemeClr val="tx1"/>
                  </a:solidFill>
                </a:rPr>
                <a:t>智能接待是一个二十四小时在线的客服机器人。</a:t>
              </a:r>
            </a:p>
            <a:p>
              <a:pPr>
                <a:lnSpc>
                  <a:spcPct val="115000"/>
                </a:lnSpc>
                <a:defRPr sz="2000" b="1">
                  <a:solidFill>
                    <a:srgbClr val="1E35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lang="zh-CN" altLang="en-US" b="0">
                <a:solidFill>
                  <a:schemeClr val="tx1"/>
                </a:solidFill>
              </a:endParaRPr>
            </a:p>
            <a:p>
              <a:pPr>
                <a:lnSpc>
                  <a:spcPct val="115000"/>
                </a:lnSpc>
                <a:defRPr sz="2000" b="1">
                  <a:solidFill>
                    <a:srgbClr val="1E35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en-US" b="0">
                  <a:solidFill>
                    <a:schemeClr val="tx1"/>
                  </a:solidFill>
                </a:rPr>
                <a:t>2</a:t>
              </a:r>
              <a:r>
                <a:rPr b="0">
                  <a:solidFill>
                    <a:schemeClr val="tx1"/>
                  </a:solidFill>
                </a:rPr>
                <a:t>.</a:t>
              </a:r>
              <a:r>
                <a:rPr lang="en-US" b="0">
                  <a:solidFill>
                    <a:schemeClr val="tx1"/>
                  </a:solidFill>
                </a:rPr>
                <a:t> </a:t>
              </a:r>
              <a:r>
                <a:rPr lang="zh-CN" altLang="en-US" b="0">
                  <a:solidFill>
                    <a:schemeClr val="tx1"/>
                  </a:solidFill>
                </a:rPr>
                <a:t>如果没有智能接待，</a:t>
              </a:r>
              <a:r>
                <a:rPr b="0">
                  <a:solidFill>
                    <a:schemeClr val="tx1"/>
                  </a:solidFill>
                </a:rPr>
                <a:t>就无法做到对用户的行为做实时的回复，那么客户流失率就会大大增加。</a:t>
              </a:r>
            </a:p>
            <a:p>
              <a:pPr>
                <a:lnSpc>
                  <a:spcPct val="115000"/>
                </a:lnSpc>
                <a:defRPr sz="2000" b="1">
                  <a:solidFill>
                    <a:srgbClr val="1E35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b="0">
                <a:solidFill>
                  <a:schemeClr val="tx1"/>
                </a:solidFill>
              </a:endParaRPr>
            </a:p>
            <a:p>
              <a:pPr>
                <a:lnSpc>
                  <a:spcPct val="115000"/>
                </a:lnSpc>
                <a:defRPr sz="2000" b="1">
                  <a:solidFill>
                    <a:srgbClr val="1E35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en-US" b="0">
                  <a:solidFill>
                    <a:schemeClr val="tx1"/>
                  </a:solidFill>
                  <a:sym typeface="+mn-ea"/>
                </a:rPr>
                <a:t>3</a:t>
              </a:r>
              <a:r>
                <a:rPr b="0">
                  <a:solidFill>
                    <a:schemeClr val="tx1"/>
                  </a:solidFill>
                  <a:sym typeface="+mn-ea"/>
                </a:rPr>
                <a:t>.通过</a:t>
              </a:r>
              <a:r>
                <a:rPr lang="zh-CN" b="0">
                  <a:solidFill>
                    <a:schemeClr val="tx1"/>
                  </a:solidFill>
                  <a:sym typeface="+mn-ea"/>
                </a:rPr>
                <a:t>该功能</a:t>
              </a:r>
              <a:r>
                <a:rPr b="0">
                  <a:solidFill>
                    <a:schemeClr val="tx1"/>
                  </a:solidFill>
                  <a:sym typeface="+mn-ea"/>
                </a:rPr>
                <a:t>可以实现您无法实时回复客户的尴尬，</a:t>
              </a:r>
              <a:r>
                <a:rPr>
                  <a:solidFill>
                    <a:schemeClr val="accent4">
                      <a:lumMod val="75000"/>
                    </a:schemeClr>
                  </a:solidFill>
                  <a:sym typeface="+mn-ea"/>
                </a:rPr>
                <a:t>避免优质的流量流失，并能进一步推动用户。</a:t>
              </a:r>
            </a:p>
            <a:p>
              <a:pPr>
                <a:lnSpc>
                  <a:spcPct val="115000"/>
                </a:lnSpc>
                <a:defRPr sz="2000" b="1">
                  <a:solidFill>
                    <a:srgbClr val="1E35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>
                <a:solidFill>
                  <a:schemeClr val="tx1"/>
                </a:solidFill>
                <a:sym typeface="+mn-ea"/>
              </a:endParaRPr>
            </a:p>
            <a:p>
              <a:pPr>
                <a:lnSpc>
                  <a:spcPct val="115000"/>
                </a:lnSpc>
                <a:defRPr sz="2000" b="1">
                  <a:solidFill>
                    <a:srgbClr val="1E35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en-US" b="0">
                  <a:solidFill>
                    <a:schemeClr val="tx1"/>
                  </a:solidFill>
                  <a:sym typeface="+mn-ea"/>
                </a:rPr>
                <a:t>4</a:t>
              </a:r>
              <a:r>
                <a:rPr b="0">
                  <a:solidFill>
                    <a:schemeClr val="tx1"/>
                  </a:solidFill>
                  <a:sym typeface="+mn-ea"/>
                </a:rPr>
                <a:t>.</a:t>
              </a:r>
              <a:r>
                <a:rPr lang="zh-CN" b="0">
                  <a:solidFill>
                    <a:schemeClr val="tx1"/>
                  </a:solidFill>
                  <a:sym typeface="+mn-ea"/>
                </a:rPr>
                <a:t>智能接待能帮助我们</a:t>
              </a:r>
              <a:r>
                <a:rPr sz="2400">
                  <a:solidFill>
                    <a:schemeClr val="accent4">
                      <a:lumMod val="75000"/>
                    </a:schemeClr>
                  </a:solidFill>
                  <a:sym typeface="+mn-ea"/>
                </a:rPr>
                <a:t>进一步获得</a:t>
              </a:r>
              <a:r>
                <a:rPr lang="zh-CN" sz="2400">
                  <a:solidFill>
                    <a:schemeClr val="accent4">
                      <a:lumMod val="75000"/>
                    </a:schemeClr>
                  </a:solidFill>
                  <a:sym typeface="+mn-ea"/>
                </a:rPr>
                <a:t>客户信息和询盘</a:t>
              </a:r>
              <a:r>
                <a:rPr sz="2400">
                  <a:solidFill>
                    <a:schemeClr val="accent4">
                      <a:lumMod val="75000"/>
                    </a:schemeClr>
                  </a:solidFill>
                  <a:sym typeface="+mn-ea"/>
                </a:rPr>
                <a:t>。</a:t>
              </a:r>
              <a:endParaRPr sz="2400" b="0">
                <a:solidFill>
                  <a:schemeClr val="accent4">
                    <a:lumMod val="75000"/>
                  </a:schemeClr>
                </a:solidFill>
                <a:sym typeface="+mn-ea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8018" y="1670"/>
              <a:ext cx="4608" cy="1304"/>
              <a:chOff x="8018" y="1670"/>
              <a:chExt cx="4608" cy="1304"/>
            </a:xfrm>
          </p:grpSpPr>
          <p:sp>
            <p:nvSpPr>
              <p:cNvPr id="15" name="矩形 14"/>
              <p:cNvSpPr/>
              <p:nvPr/>
            </p:nvSpPr>
            <p:spPr>
              <a:xfrm flipV="1">
                <a:off x="8138" y="2854"/>
                <a:ext cx="2894" cy="120"/>
              </a:xfrm>
              <a:prstGeom prst="rect">
                <a:avLst/>
              </a:prstGeom>
              <a:solidFill>
                <a:srgbClr val="FDB8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" name="文本框 1"/>
              <p:cNvSpPr txBox="1"/>
              <p:nvPr/>
            </p:nvSpPr>
            <p:spPr>
              <a:xfrm>
                <a:off x="8018" y="1670"/>
                <a:ext cx="4608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sz="3600" b="1">
                    <a:sym typeface="+mn-ea"/>
                  </a:rPr>
                  <a:t>关于</a:t>
                </a:r>
                <a:r>
                  <a:rPr lang="zh-CN" sz="3600" b="1">
                    <a:sym typeface="+mn-ea"/>
                  </a:rPr>
                  <a:t>智能接待</a:t>
                </a:r>
                <a:endParaRPr lang="zh-CN" altLang="en-US" sz="3600" b="1"/>
              </a:p>
            </p:txBody>
          </p:sp>
        </p:grpSp>
      </p:grpSp>
      <p:pic>
        <p:nvPicPr>
          <p:cNvPr id="4" name="图片 3" descr="52037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830" y="1705610"/>
            <a:ext cx="3846830" cy="3846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="">
      <p:transition spd="slow">
        <p:fade thruBlk="1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899160" y="1036320"/>
            <a:ext cx="2011680" cy="822325"/>
            <a:chOff x="1347" y="1250"/>
            <a:chExt cx="3168" cy="1295"/>
          </a:xfrm>
        </p:grpSpPr>
        <p:sp>
          <p:nvSpPr>
            <p:cNvPr id="9" name="文本框 8"/>
            <p:cNvSpPr txBox="1"/>
            <p:nvPr/>
          </p:nvSpPr>
          <p:spPr>
            <a:xfrm>
              <a:off x="1347" y="1250"/>
              <a:ext cx="316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sz="3600" b="1">
                  <a:sym typeface="+mn-ea"/>
                </a:rPr>
                <a:t>询盘商机</a:t>
              </a:r>
            </a:p>
          </p:txBody>
        </p:sp>
        <p:sp>
          <p:nvSpPr>
            <p:cNvPr id="15" name="矩形 14"/>
            <p:cNvSpPr/>
            <p:nvPr/>
          </p:nvSpPr>
          <p:spPr>
            <a:xfrm flipV="1">
              <a:off x="1477" y="2425"/>
              <a:ext cx="2894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80110" y="2083435"/>
            <a:ext cx="10829925" cy="1503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70000"/>
              </a:lnSpc>
              <a:buAutoNum type="arabicPeriod"/>
            </a:pPr>
            <a:r>
              <a:rPr lang="zh-CN" altLang="en-US">
                <a:sym typeface="+mn-ea"/>
              </a:rPr>
              <a:t>核心效果 保底承诺</a:t>
            </a:r>
            <a:endParaRPr lang="zh-CN" altLang="en-US"/>
          </a:p>
          <a:p>
            <a:pPr marL="342900" indent="-342900">
              <a:lnSpc>
                <a:spcPct val="170000"/>
              </a:lnSpc>
              <a:buAutoNum type="arabicPeriod"/>
            </a:pPr>
            <a:r>
              <a:rPr lang="zh-CN" altLang="en-US">
                <a:sym typeface="+mn-ea"/>
              </a:rPr>
              <a:t>私信 主页留资 转化页留资 裂变留资 评论 意向客户 电话咨询...</a:t>
            </a:r>
            <a:endParaRPr lang="zh-CN" altLang="en-US"/>
          </a:p>
          <a:p>
            <a:pPr marL="342900" indent="-342900">
              <a:lnSpc>
                <a:spcPct val="170000"/>
              </a:lnSpc>
              <a:buAutoNum type="arabicPeriod"/>
            </a:pPr>
            <a:r>
              <a:rPr lang="zh-CN" altLang="en-US">
                <a:sym typeface="+mn-ea"/>
              </a:rPr>
              <a:t>成百上千条，上不封顶，为业务团队提供一整年的意向客户跟进需求！</a:t>
            </a:r>
            <a:endParaRPr lang="zh-CN" altLang="en-US"/>
          </a:p>
        </p:txBody>
      </p:sp>
      <p:pic>
        <p:nvPicPr>
          <p:cNvPr id="8" name="图片 7" descr="组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55" y="3750945"/>
            <a:ext cx="10906125" cy="23336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578610" y="1822450"/>
            <a:ext cx="9674225" cy="3984625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zh-CN" altLang="en-US" sz="1600" b="1">
                <a:solidFill>
                  <a:schemeClr val="tx1"/>
                </a:solidFill>
              </a:rPr>
              <a:t>进入会话量：</a:t>
            </a:r>
            <a:r>
              <a:rPr lang="zh-CN" altLang="en-US" sz="1600">
                <a:solidFill>
                  <a:schemeClr val="tx1"/>
                </a:solidFill>
              </a:rPr>
              <a:t>客户打开私信沟通界面的数量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1600" b="1">
                <a:solidFill>
                  <a:schemeClr val="tx1"/>
                </a:solidFill>
              </a:rPr>
              <a:t>私信量</a:t>
            </a:r>
            <a:r>
              <a:rPr lang="zh-CN" altLang="en-US" sz="1600">
                <a:solidFill>
                  <a:schemeClr val="tx1"/>
                </a:solidFill>
              </a:rPr>
              <a:t>：客户与商家私信沟通的信息条数（不统计商家发的信息条数）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1600" b="1">
                <a:solidFill>
                  <a:schemeClr val="tx1"/>
                </a:solidFill>
              </a:rPr>
              <a:t>评论量：</a:t>
            </a:r>
            <a:r>
              <a:rPr lang="zh-CN" altLang="en-US" sz="1600">
                <a:solidFill>
                  <a:schemeClr val="tx1"/>
                </a:solidFill>
              </a:rPr>
              <a:t>视频下方评论区的信息数量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1600" b="1">
                <a:solidFill>
                  <a:schemeClr val="tx1"/>
                </a:solidFill>
              </a:rPr>
              <a:t>进入主页量：</a:t>
            </a:r>
            <a:r>
              <a:rPr lang="zh-CN" altLang="en-US" sz="1600">
                <a:solidFill>
                  <a:schemeClr val="tx1"/>
                </a:solidFill>
              </a:rPr>
              <a:t>进入企业抖音主页的客户数量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1600" b="1">
                <a:solidFill>
                  <a:schemeClr val="tx1"/>
                </a:solidFill>
              </a:rPr>
              <a:t>电话量：</a:t>
            </a:r>
            <a:r>
              <a:rPr lang="zh-CN" altLang="en-US" sz="1600">
                <a:solidFill>
                  <a:schemeClr val="tx1"/>
                </a:solidFill>
              </a:rPr>
              <a:t>所有带有电话的意向客户数量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1600" b="1">
                <a:solidFill>
                  <a:schemeClr val="tx1"/>
                </a:solidFill>
              </a:rPr>
              <a:t>私信留电话量：</a:t>
            </a:r>
            <a:r>
              <a:rPr lang="zh-CN" altLang="en-US" sz="1600">
                <a:solidFill>
                  <a:schemeClr val="tx1"/>
                </a:solidFill>
              </a:rPr>
              <a:t>在私信过程留有联系电话的客户数量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1600" b="1">
                <a:solidFill>
                  <a:schemeClr val="tx1"/>
                </a:solidFill>
              </a:rPr>
              <a:t>主页留电话量：</a:t>
            </a:r>
            <a:r>
              <a:rPr lang="zh-CN" altLang="en-US" sz="1600">
                <a:solidFill>
                  <a:schemeClr val="tx1"/>
                </a:solidFill>
              </a:rPr>
              <a:t>在【企业】抖音主页留下电话联系方式的客户数量（一般是预约功能收集电话）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sz="1600" b="1">
                <a:solidFill>
                  <a:schemeClr val="tx1"/>
                </a:solidFill>
              </a:rPr>
              <a:t>转化页留电话量：</a:t>
            </a:r>
            <a:r>
              <a:rPr lang="zh-CN" altLang="en-US" sz="1600">
                <a:solidFill>
                  <a:schemeClr val="tx1"/>
                </a:solidFill>
              </a:rPr>
              <a:t>转化页即落地页，即在落地页留下联系方式的客户数量</a:t>
            </a:r>
          </a:p>
        </p:txBody>
      </p:sp>
      <p:sp>
        <p:nvSpPr>
          <p:cNvPr id="5" name="矩形 4"/>
          <p:cNvSpPr/>
          <p:nvPr/>
        </p:nvSpPr>
        <p:spPr>
          <a:xfrm flipV="1">
            <a:off x="900430" y="1469390"/>
            <a:ext cx="1837690" cy="76200"/>
          </a:xfrm>
          <a:prstGeom prst="rect">
            <a:avLst/>
          </a:prstGeom>
          <a:solidFill>
            <a:srgbClr val="FDB8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24230" y="717550"/>
            <a:ext cx="42468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sz="3600" b="1">
                <a:sym typeface="+mn-ea"/>
              </a:rPr>
              <a:t>询盘商机</a:t>
            </a:r>
            <a:r>
              <a:rPr lang="en-US" sz="3600" b="1">
                <a:sym typeface="+mn-ea"/>
              </a:rPr>
              <a:t> - </a:t>
            </a:r>
            <a:r>
              <a:rPr lang="zh-CN" altLang="en-US" sz="3600" b="1">
                <a:sym typeface="+mn-ea"/>
              </a:rPr>
              <a:t>指标说明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947420" y="1953895"/>
            <a:ext cx="466090" cy="4204335"/>
            <a:chOff x="1812" y="3377"/>
            <a:chExt cx="734" cy="6621"/>
          </a:xfrm>
        </p:grpSpPr>
        <p:pic>
          <p:nvPicPr>
            <p:cNvPr id="7" name="图片 6" descr="图像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2" y="5900"/>
              <a:ext cx="735" cy="735"/>
            </a:xfrm>
            <a:prstGeom prst="rect">
              <a:avLst/>
            </a:prstGeom>
          </p:spPr>
        </p:pic>
        <p:pic>
          <p:nvPicPr>
            <p:cNvPr id="8" name="图片 7" descr="图像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12" y="3377"/>
              <a:ext cx="735" cy="735"/>
            </a:xfrm>
            <a:prstGeom prst="rect">
              <a:avLst/>
            </a:prstGeom>
          </p:spPr>
        </p:pic>
        <p:pic>
          <p:nvPicPr>
            <p:cNvPr id="9" name="图片 8" descr="图像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2" y="6741"/>
              <a:ext cx="735" cy="735"/>
            </a:xfrm>
            <a:prstGeom prst="rect">
              <a:avLst/>
            </a:prstGeom>
          </p:spPr>
        </p:pic>
        <p:pic>
          <p:nvPicPr>
            <p:cNvPr id="10" name="图片 9" descr="图像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12" y="7582"/>
              <a:ext cx="735" cy="735"/>
            </a:xfrm>
            <a:prstGeom prst="rect">
              <a:avLst/>
            </a:prstGeom>
          </p:spPr>
        </p:pic>
        <p:pic>
          <p:nvPicPr>
            <p:cNvPr id="11" name="图片 10" descr="图像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12" y="4218"/>
              <a:ext cx="735" cy="735"/>
            </a:xfrm>
            <a:prstGeom prst="rect">
              <a:avLst/>
            </a:prstGeom>
          </p:spPr>
        </p:pic>
        <p:pic>
          <p:nvPicPr>
            <p:cNvPr id="12" name="图片 11" descr="图像 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12" y="5059"/>
              <a:ext cx="735" cy="735"/>
            </a:xfrm>
            <a:prstGeom prst="rect">
              <a:avLst/>
            </a:prstGeom>
          </p:spPr>
        </p:pic>
        <p:pic>
          <p:nvPicPr>
            <p:cNvPr id="13" name="图片 12" descr="图像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12" y="8423"/>
              <a:ext cx="735" cy="735"/>
            </a:xfrm>
            <a:prstGeom prst="rect">
              <a:avLst/>
            </a:prstGeom>
          </p:spPr>
        </p:pic>
        <p:pic>
          <p:nvPicPr>
            <p:cNvPr id="14" name="图片 13" descr="图像 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12" y="9264"/>
              <a:ext cx="735" cy="735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965960" y="1301750"/>
            <a:ext cx="6075680" cy="2000250"/>
            <a:chOff x="2556" y="1370"/>
            <a:chExt cx="9568" cy="3150"/>
          </a:xfrm>
        </p:grpSpPr>
        <p:grpSp>
          <p:nvGrpSpPr>
            <p:cNvPr id="4" name="组合 3"/>
            <p:cNvGrpSpPr/>
            <p:nvPr/>
          </p:nvGrpSpPr>
          <p:grpSpPr>
            <a:xfrm>
              <a:off x="2556" y="1370"/>
              <a:ext cx="7488" cy="1304"/>
              <a:chOff x="9595" y="1670"/>
              <a:chExt cx="7488" cy="1304"/>
            </a:xfrm>
          </p:grpSpPr>
          <p:sp>
            <p:nvSpPr>
              <p:cNvPr id="15" name="矩形 14"/>
              <p:cNvSpPr/>
              <p:nvPr/>
            </p:nvSpPr>
            <p:spPr>
              <a:xfrm flipV="1">
                <a:off x="9815" y="2854"/>
                <a:ext cx="2894" cy="120"/>
              </a:xfrm>
              <a:prstGeom prst="rect">
                <a:avLst/>
              </a:prstGeom>
              <a:solidFill>
                <a:srgbClr val="FDB8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zh-CN" altLang="en-US"/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9595" y="1670"/>
                <a:ext cx="7488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sz="3600" b="1">
                    <a:sym typeface="+mn-ea"/>
                  </a:rPr>
                  <a:t>客户</a:t>
                </a:r>
                <a:r>
                  <a:rPr lang="zh-CN" sz="3600" b="1">
                    <a:sym typeface="+mn-ea"/>
                  </a:rPr>
                  <a:t>行为</a:t>
                </a:r>
                <a:r>
                  <a:rPr sz="3600" b="1">
                    <a:sym typeface="+mn-ea"/>
                  </a:rPr>
                  <a:t>线索保底承诺</a:t>
                </a: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2556" y="3163"/>
              <a:ext cx="568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l">
                <a:buNone/>
              </a:pPr>
              <a:r>
                <a:rPr lang="zh-CN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承诺线索数量（保底，上不封顶）</a:t>
              </a:r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556" y="3990"/>
              <a:ext cx="9568" cy="53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l">
                <a:buNone/>
              </a:pPr>
              <a:r>
                <a:rPr lang="zh-CN" sz="16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私信、评论、留资、意向客户、商机线索、裂变拓客等等行为线索</a:t>
              </a:r>
              <a:endParaRPr lang="zh-CN" altLang="en-US" sz="16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156460" y="3835400"/>
            <a:ext cx="7131050" cy="1313180"/>
            <a:chOff x="1455" y="6630"/>
            <a:chExt cx="11230" cy="2068"/>
          </a:xfrm>
        </p:grpSpPr>
        <p:grpSp>
          <p:nvGrpSpPr>
            <p:cNvPr id="17" name="组合 16"/>
            <p:cNvGrpSpPr/>
            <p:nvPr/>
          </p:nvGrpSpPr>
          <p:grpSpPr>
            <a:xfrm>
              <a:off x="1455" y="6631"/>
              <a:ext cx="2948" cy="2067"/>
              <a:chOff x="1455" y="6475"/>
              <a:chExt cx="2948" cy="2067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2000" y="6760"/>
                <a:ext cx="1368" cy="58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zh-CN" altLang="en-US">
                    <a:sym typeface="+mn-ea"/>
                  </a:rPr>
                  <a:t>标准版</a:t>
                </a: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1455" y="6475"/>
                <a:ext cx="0" cy="2067"/>
              </a:xfrm>
              <a:prstGeom prst="line">
                <a:avLst/>
              </a:prstGeom>
              <a:ln w="31750">
                <a:solidFill>
                  <a:srgbClr val="FDB8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文本框 18"/>
              <p:cNvSpPr txBox="1"/>
              <p:nvPr/>
            </p:nvSpPr>
            <p:spPr>
              <a:xfrm>
                <a:off x="1980" y="7319"/>
                <a:ext cx="2423" cy="1113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sz="4000" b="1">
                    <a:sym typeface="+mn-ea"/>
                  </a:rPr>
                  <a:t>100</a:t>
                </a:r>
                <a:r>
                  <a:rPr lang="zh-CN" altLang="en-US" sz="4000" b="1">
                    <a:sym typeface="+mn-ea"/>
                  </a:rPr>
                  <a:t>条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596" y="6630"/>
              <a:ext cx="2948" cy="2067"/>
              <a:chOff x="1455" y="6475"/>
              <a:chExt cx="2948" cy="2067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2000" y="6760"/>
                <a:ext cx="1368" cy="58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zh-CN" altLang="en-US">
                    <a:sym typeface="+mn-ea"/>
                  </a:rPr>
                  <a:t>豪华版</a:t>
                </a: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1455" y="6475"/>
                <a:ext cx="0" cy="2067"/>
              </a:xfrm>
              <a:prstGeom prst="line">
                <a:avLst/>
              </a:prstGeom>
              <a:ln w="31750">
                <a:solidFill>
                  <a:srgbClr val="FDB8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1980" y="7319"/>
                <a:ext cx="2423" cy="1113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sz="4000" b="1">
                    <a:sym typeface="+mn-ea"/>
                  </a:rPr>
                  <a:t>300</a:t>
                </a:r>
                <a:r>
                  <a:rPr lang="zh-CN" altLang="en-US" sz="4000" b="1">
                    <a:sym typeface="+mn-ea"/>
                  </a:rPr>
                  <a:t>条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9737" y="6630"/>
              <a:ext cx="2948" cy="2067"/>
              <a:chOff x="1455" y="6475"/>
              <a:chExt cx="2948" cy="2067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2000" y="6760"/>
                <a:ext cx="1368" cy="58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zh-CN" altLang="en-US">
                    <a:sym typeface="+mn-ea"/>
                  </a:rPr>
                  <a:t>至尊版</a:t>
                </a: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1455" y="6475"/>
                <a:ext cx="0" cy="2067"/>
              </a:xfrm>
              <a:prstGeom prst="line">
                <a:avLst/>
              </a:prstGeom>
              <a:ln w="31750">
                <a:solidFill>
                  <a:srgbClr val="FDB8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文本框 27"/>
              <p:cNvSpPr txBox="1"/>
              <p:nvPr/>
            </p:nvSpPr>
            <p:spPr>
              <a:xfrm>
                <a:off x="1980" y="7319"/>
                <a:ext cx="2423" cy="1113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sz="4000" b="1">
                    <a:sym typeface="+mn-ea"/>
                  </a:rPr>
                  <a:t>800</a:t>
                </a:r>
                <a:r>
                  <a:rPr lang="zh-CN" altLang="en-US" sz="4000" b="1">
                    <a:sym typeface="+mn-ea"/>
                  </a:rPr>
                  <a:t>条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真实效果截图</a:t>
            </a:r>
            <a:r>
              <a:rPr lang="en-US" altLang="zh-CN"/>
              <a:t>-1</a:t>
            </a: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8330" y="1684655"/>
            <a:ext cx="10968990" cy="43694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真实效果截图</a:t>
            </a:r>
            <a:r>
              <a:rPr lang="en-US" altLang="zh-CN"/>
              <a:t>-2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1960" y="1219835"/>
            <a:ext cx="5629275" cy="4152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990" y="2593975"/>
            <a:ext cx="5638800" cy="42100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7870" y="1219835"/>
            <a:ext cx="4630420" cy="28365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860" y="3608070"/>
            <a:ext cx="4711065" cy="31959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9485" y="1057275"/>
            <a:ext cx="5225415" cy="24568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4790" y="3608070"/>
            <a:ext cx="3723005" cy="21348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真实效果截图</a:t>
            </a:r>
            <a:r>
              <a:rPr lang="en-US" altLang="zh-CN"/>
              <a:t>-3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8330" y="1486535"/>
            <a:ext cx="10968990" cy="27730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0" y="4432300"/>
            <a:ext cx="10734675" cy="10953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623435" y="346710"/>
            <a:ext cx="2926080" cy="778510"/>
            <a:chOff x="7240" y="371"/>
            <a:chExt cx="4608" cy="1226"/>
          </a:xfrm>
        </p:grpSpPr>
        <p:sp>
          <p:nvSpPr>
            <p:cNvPr id="9" name="文本框 8"/>
            <p:cNvSpPr txBox="1"/>
            <p:nvPr/>
          </p:nvSpPr>
          <p:spPr>
            <a:xfrm>
              <a:off x="7240" y="371"/>
              <a:ext cx="460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3600" b="1">
                  <a:sym typeface="+mn-ea"/>
                </a:rPr>
                <a:t>三个套餐版本</a:t>
              </a:r>
            </a:p>
          </p:txBody>
        </p:sp>
        <p:sp>
          <p:nvSpPr>
            <p:cNvPr id="6" name="矩形 5"/>
            <p:cNvSpPr/>
            <p:nvPr/>
          </p:nvSpPr>
          <p:spPr>
            <a:xfrm flipV="1">
              <a:off x="8117" y="1477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17855" y="1424305"/>
            <a:ext cx="10956290" cy="5029200"/>
            <a:chOff x="973" y="2243"/>
            <a:chExt cx="17254" cy="7920"/>
          </a:xfrm>
        </p:grpSpPr>
        <p:grpSp>
          <p:nvGrpSpPr>
            <p:cNvPr id="52" name="组合 51"/>
            <p:cNvGrpSpPr/>
            <p:nvPr/>
          </p:nvGrpSpPr>
          <p:grpSpPr>
            <a:xfrm>
              <a:off x="973" y="2243"/>
              <a:ext cx="5475" cy="7920"/>
              <a:chOff x="1062" y="2243"/>
              <a:chExt cx="5475" cy="7920"/>
            </a:xfrm>
          </p:grpSpPr>
          <p:sp>
            <p:nvSpPr>
              <p:cNvPr id="45" name="圆角矩形 44"/>
              <p:cNvSpPr/>
              <p:nvPr/>
            </p:nvSpPr>
            <p:spPr>
              <a:xfrm>
                <a:off x="1062" y="2243"/>
                <a:ext cx="5475" cy="7920"/>
              </a:xfrm>
              <a:prstGeom prst="roundRect">
                <a:avLst>
                  <a:gd name="adj" fmla="val 500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330200" dist="393700" dir="5400000" algn="t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482" y="5550"/>
                <a:ext cx="4635" cy="334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indent="0" fontAlgn="auto">
                  <a:lnSpc>
                    <a:spcPct val="150000"/>
                  </a:lnSpc>
                  <a:buNone/>
                </a:pPr>
                <a:r>
                  <a:rPr lang="zh-CN" altLang="en-US" sz="1400">
                    <a:sym typeface="+mn-ea"/>
                  </a:rPr>
                  <a:t>20个关键词优化排名</a:t>
                </a:r>
                <a:endParaRPr lang="zh-CN" altLang="en-US" sz="1400"/>
              </a:p>
              <a:p>
                <a:pPr indent="0" fontAlgn="auto">
                  <a:lnSpc>
                    <a:spcPct val="150000"/>
                  </a:lnSpc>
                  <a:buNone/>
                </a:pPr>
                <a:r>
                  <a:rPr lang="zh-CN" altLang="en-US" sz="1400">
                    <a:sym typeface="+mn-ea"/>
                  </a:rPr>
                  <a:t>保底</a:t>
                </a:r>
                <a:r>
                  <a:rPr lang="zh-CN" altLang="en-US" b="1">
                    <a:solidFill>
                      <a:srgbClr val="FF0000"/>
                    </a:solidFill>
                    <a:sym typeface="+mn-ea"/>
                  </a:rPr>
                  <a:t>100条</a:t>
                </a:r>
                <a:r>
                  <a:rPr lang="zh-CN" altLang="en-US" sz="1400">
                    <a:sym typeface="+mn-ea"/>
                  </a:rPr>
                  <a:t>询盘线索</a:t>
                </a:r>
                <a:endParaRPr lang="zh-CN" altLang="en-US" sz="1400"/>
              </a:p>
              <a:p>
                <a:pPr indent="0" fontAlgn="auto">
                  <a:lnSpc>
                    <a:spcPct val="150000"/>
                  </a:lnSpc>
                  <a:buNone/>
                </a:pPr>
                <a:r>
                  <a:rPr lang="zh-CN" altLang="en-US" sz="1400">
                    <a:sym typeface="+mn-ea"/>
                  </a:rPr>
                  <a:t>2个拓客码，5000次分享</a:t>
                </a:r>
                <a:endParaRPr lang="zh-CN" altLang="en-US" sz="1400"/>
              </a:p>
              <a:p>
                <a:pPr indent="0" fontAlgn="auto">
                  <a:lnSpc>
                    <a:spcPct val="150000"/>
                  </a:lnSpc>
                  <a:buNone/>
                </a:pPr>
                <a:r>
                  <a:rPr lang="zh-CN" altLang="en-US" sz="1400">
                    <a:sym typeface="+mn-ea"/>
                  </a:rPr>
                  <a:t>智能助手（限时免费）</a:t>
                </a:r>
                <a:endParaRPr lang="zh-CN" altLang="en-US" sz="1400"/>
              </a:p>
              <a:p>
                <a:pPr indent="0" fontAlgn="auto">
                  <a:lnSpc>
                    <a:spcPct val="150000"/>
                  </a:lnSpc>
                  <a:buNone/>
                </a:pPr>
                <a:r>
                  <a:rPr lang="zh-CN" altLang="en-US" sz="1400">
                    <a:sym typeface="+mn-ea"/>
                  </a:rPr>
                  <a:t>商机数据管理（限时免费）</a:t>
                </a:r>
                <a:endParaRPr lang="zh-CN" altLang="en-US" sz="1400"/>
              </a:p>
              <a:p>
                <a:pPr indent="0" fontAlgn="auto">
                  <a:lnSpc>
                    <a:spcPct val="150000"/>
                  </a:lnSpc>
                  <a:buNone/>
                </a:pPr>
                <a:r>
                  <a:rPr lang="zh-CN" altLang="en-US" sz="1400">
                    <a:sym typeface="+mn-ea"/>
                  </a:rPr>
                  <a:t>多平台&amp;多账户短视频矩阵营销</a:t>
                </a:r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426" y="3856"/>
                <a:ext cx="2822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2400" b="1">
                    <a:solidFill>
                      <a:schemeClr val="accent4">
                        <a:lumMod val="75000"/>
                      </a:schemeClr>
                    </a:solidFill>
                    <a:sym typeface="+mn-ea"/>
                  </a:rPr>
                  <a:t>11</a:t>
                </a:r>
                <a:r>
                  <a:rPr lang="en-US" altLang="zh-CN" sz="2400" b="1">
                    <a:solidFill>
                      <a:schemeClr val="accent4">
                        <a:lumMod val="75000"/>
                      </a:schemeClr>
                    </a:solidFill>
                    <a:sym typeface="+mn-ea"/>
                  </a:rPr>
                  <a:t>,</a:t>
                </a:r>
                <a:r>
                  <a:rPr lang="zh-CN" altLang="en-US" sz="2400" b="1">
                    <a:solidFill>
                      <a:schemeClr val="accent4">
                        <a:lumMod val="75000"/>
                      </a:schemeClr>
                    </a:solidFill>
                    <a:sym typeface="+mn-ea"/>
                  </a:rPr>
                  <a:t>800元/年</a:t>
                </a:r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1411" y="2864"/>
                <a:ext cx="4295" cy="1161"/>
                <a:chOff x="1471" y="2879"/>
                <a:chExt cx="4295" cy="1161"/>
              </a:xfrm>
            </p:grpSpPr>
            <p:sp>
              <p:nvSpPr>
                <p:cNvPr id="49" name="圆角矩形 48"/>
                <p:cNvSpPr/>
                <p:nvPr/>
              </p:nvSpPr>
              <p:spPr>
                <a:xfrm rot="10800000">
                  <a:off x="4005" y="3251"/>
                  <a:ext cx="1761" cy="695"/>
                </a:xfrm>
                <a:prstGeom prst="roundRect">
                  <a:avLst/>
                </a:prstGeom>
                <a:gradFill>
                  <a:gsLst>
                    <a:gs pos="0">
                      <a:srgbClr val="7B8EF8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80A9F2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文本框 49"/>
                <p:cNvSpPr txBox="1"/>
                <p:nvPr/>
              </p:nvSpPr>
              <p:spPr>
                <a:xfrm>
                  <a:off x="1471" y="2879"/>
                  <a:ext cx="4280" cy="1161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fontAlgn="auto">
                    <a:lnSpc>
                      <a:spcPct val="150000"/>
                    </a:lnSpc>
                  </a:pPr>
                  <a:r>
                    <a:rPr lang="zh-CN" altLang="en-US" sz="2800" b="1">
                      <a:sym typeface="+mn-ea"/>
                    </a:rPr>
                    <a:t>抖音获客</a:t>
                  </a:r>
                  <a:r>
                    <a:rPr lang="en-US" altLang="zh-CN" sz="2800" b="1">
                      <a:sym typeface="+mn-ea"/>
                    </a:rPr>
                    <a:t>  </a:t>
                  </a:r>
                  <a:r>
                    <a:rPr lang="zh-CN" altLang="en-US" sz="2400" b="1">
                      <a:solidFill>
                        <a:schemeClr val="bg1"/>
                      </a:solidFill>
                      <a:sym typeface="+mn-ea"/>
                    </a:rPr>
                    <a:t>标准版</a:t>
                  </a:r>
                </a:p>
              </p:txBody>
            </p:sp>
          </p:grpSp>
          <p:cxnSp>
            <p:nvCxnSpPr>
              <p:cNvPr id="51" name="直接连接符 50"/>
              <p:cNvCxnSpPr/>
              <p:nvPr/>
            </p:nvCxnSpPr>
            <p:spPr>
              <a:xfrm>
                <a:off x="1520" y="5138"/>
                <a:ext cx="4560" cy="0"/>
              </a:xfrm>
              <a:prstGeom prst="line">
                <a:avLst/>
              </a:prstGeom>
              <a:ln w="158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组合 52"/>
            <p:cNvGrpSpPr/>
            <p:nvPr/>
          </p:nvGrpSpPr>
          <p:grpSpPr>
            <a:xfrm>
              <a:off x="6863" y="2243"/>
              <a:ext cx="5475" cy="7920"/>
              <a:chOff x="1062" y="2243"/>
              <a:chExt cx="5475" cy="7920"/>
            </a:xfrm>
          </p:grpSpPr>
          <p:sp>
            <p:nvSpPr>
              <p:cNvPr id="54" name="圆角矩形 53"/>
              <p:cNvSpPr/>
              <p:nvPr/>
            </p:nvSpPr>
            <p:spPr>
              <a:xfrm>
                <a:off x="1062" y="2243"/>
                <a:ext cx="5475" cy="7920"/>
              </a:xfrm>
              <a:prstGeom prst="roundRect">
                <a:avLst>
                  <a:gd name="adj" fmla="val 500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330200" dist="393700" dir="5400000" algn="t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482" y="5550"/>
                <a:ext cx="4635" cy="385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50个关键词 优化排名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保底</a:t>
                </a:r>
                <a:r>
                  <a:rPr lang="zh-CN" altLang="en-US" b="1">
                    <a:solidFill>
                      <a:srgbClr val="FF0000"/>
                    </a:solidFill>
                    <a:sym typeface="+mn-ea"/>
                  </a:rPr>
                  <a:t>300条</a:t>
                </a:r>
                <a:r>
                  <a:rPr lang="zh-CN" altLang="en-US" sz="1400">
                    <a:sym typeface="+mn-ea"/>
                  </a:rPr>
                  <a:t>询盘线索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5个拓客码，50000次分享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智能助手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商机数据管理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多平台&amp;多账户短视频矩阵营销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账号运营服务</a:t>
                </a:r>
                <a:endParaRPr lang="zh-CN" altLang="en-US" sz="1400"/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426" y="3856"/>
                <a:ext cx="2849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 fontAlgn="auto">
                  <a:lnSpc>
                    <a:spcPct val="150000"/>
                  </a:lnSpc>
                </a:pPr>
                <a:r>
                  <a:rPr lang="zh-CN" altLang="en-US" sz="2400" b="1">
                    <a:solidFill>
                      <a:schemeClr val="accent4">
                        <a:lumMod val="75000"/>
                      </a:schemeClr>
                    </a:solidFill>
                    <a:sym typeface="+mn-ea"/>
                  </a:rPr>
                  <a:t>15</a:t>
                </a:r>
                <a:r>
                  <a:rPr lang="en-US" altLang="zh-CN" sz="2400" b="1">
                    <a:solidFill>
                      <a:schemeClr val="accent4">
                        <a:lumMod val="75000"/>
                      </a:schemeClr>
                    </a:solidFill>
                    <a:sym typeface="+mn-ea"/>
                  </a:rPr>
                  <a:t>,</a:t>
                </a:r>
                <a:r>
                  <a:rPr lang="zh-CN" altLang="en-US" sz="2400" b="1">
                    <a:solidFill>
                      <a:schemeClr val="accent4">
                        <a:lumMod val="75000"/>
                      </a:schemeClr>
                    </a:solidFill>
                    <a:sym typeface="+mn-ea"/>
                  </a:rPr>
                  <a:t>800元/年</a:t>
                </a: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411" y="2864"/>
                <a:ext cx="4295" cy="1161"/>
                <a:chOff x="1471" y="2879"/>
                <a:chExt cx="4295" cy="1161"/>
              </a:xfrm>
            </p:grpSpPr>
            <p:sp>
              <p:nvSpPr>
                <p:cNvPr id="58" name="圆角矩形 57"/>
                <p:cNvSpPr/>
                <p:nvPr/>
              </p:nvSpPr>
              <p:spPr>
                <a:xfrm rot="10800000">
                  <a:off x="4005" y="3251"/>
                  <a:ext cx="1761" cy="695"/>
                </a:xfrm>
                <a:prstGeom prst="roundRect">
                  <a:avLst/>
                </a:prstGeom>
                <a:gradFill>
                  <a:gsLst>
                    <a:gs pos="0">
                      <a:srgbClr val="7B8EF8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80A9F2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文本框 58"/>
                <p:cNvSpPr txBox="1"/>
                <p:nvPr/>
              </p:nvSpPr>
              <p:spPr>
                <a:xfrm>
                  <a:off x="1471" y="2879"/>
                  <a:ext cx="4280" cy="1161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algn="l" fontAlgn="auto">
                    <a:lnSpc>
                      <a:spcPct val="150000"/>
                    </a:lnSpc>
                  </a:pPr>
                  <a:r>
                    <a:rPr lang="zh-CN" altLang="en-US" sz="2800" b="1">
                      <a:sym typeface="+mn-ea"/>
                    </a:rPr>
                    <a:t>抖音获客</a:t>
                  </a:r>
                  <a:r>
                    <a:rPr lang="en-US" altLang="zh-CN" sz="2800" b="1">
                      <a:sym typeface="+mn-ea"/>
                    </a:rPr>
                    <a:t>  </a:t>
                  </a:r>
                  <a:r>
                    <a:rPr lang="zh-CN" altLang="en-US" sz="2400" b="1">
                      <a:solidFill>
                        <a:schemeClr val="bg1"/>
                      </a:solidFill>
                      <a:sym typeface="+mn-ea"/>
                    </a:rPr>
                    <a:t>豪华版</a:t>
                  </a:r>
                </a:p>
              </p:txBody>
            </p:sp>
          </p:grpSp>
          <p:cxnSp>
            <p:nvCxnSpPr>
              <p:cNvPr id="60" name="直接连接符 59"/>
              <p:cNvCxnSpPr/>
              <p:nvPr/>
            </p:nvCxnSpPr>
            <p:spPr>
              <a:xfrm>
                <a:off x="1520" y="5138"/>
                <a:ext cx="4560" cy="0"/>
              </a:xfrm>
              <a:prstGeom prst="line">
                <a:avLst/>
              </a:prstGeom>
              <a:ln w="158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/>
            <p:cNvGrpSpPr/>
            <p:nvPr/>
          </p:nvGrpSpPr>
          <p:grpSpPr>
            <a:xfrm>
              <a:off x="12753" y="2243"/>
              <a:ext cx="5475" cy="7920"/>
              <a:chOff x="1062" y="2243"/>
              <a:chExt cx="5475" cy="7920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1062" y="2243"/>
                <a:ext cx="5475" cy="7920"/>
              </a:xfrm>
              <a:prstGeom prst="roundRect">
                <a:avLst>
                  <a:gd name="adj" fmla="val 500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330200" dist="393700" dir="5400000" algn="t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1482" y="5550"/>
                <a:ext cx="4635" cy="385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100个关键词 优化排名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保底</a:t>
                </a:r>
                <a:r>
                  <a:rPr lang="zh-CN" altLang="en-US" b="1">
                    <a:solidFill>
                      <a:srgbClr val="FF0000"/>
                    </a:solidFill>
                    <a:sym typeface="+mn-ea"/>
                  </a:rPr>
                  <a:t>800条</a:t>
                </a:r>
                <a:r>
                  <a:rPr lang="zh-CN" altLang="en-US" sz="1400">
                    <a:sym typeface="+mn-ea"/>
                  </a:rPr>
                  <a:t>询盘线索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20个拓客码，不限分享次数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智能助手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商机数据管理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多平台&amp;多账户短视频矩阵营销</a:t>
                </a:r>
                <a:endParaRPr lang="zh-CN" altLang="en-US" sz="1400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400">
                    <a:sym typeface="+mn-ea"/>
                  </a:rPr>
                  <a:t>账号搭建及运营服务</a:t>
                </a:r>
                <a:endParaRPr lang="zh-CN" altLang="en-US" sz="1400"/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426" y="3856"/>
                <a:ext cx="2849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 fontAlgn="auto">
                  <a:lnSpc>
                    <a:spcPct val="150000"/>
                  </a:lnSpc>
                </a:pPr>
                <a:r>
                  <a:rPr lang="zh-CN" altLang="en-US" sz="2400" b="1">
                    <a:solidFill>
                      <a:schemeClr val="accent4">
                        <a:lumMod val="75000"/>
                      </a:schemeClr>
                    </a:solidFill>
                    <a:sym typeface="+mn-ea"/>
                  </a:rPr>
                  <a:t>23</a:t>
                </a:r>
                <a:r>
                  <a:rPr lang="en-US" altLang="zh-CN" sz="2400" b="1">
                    <a:solidFill>
                      <a:schemeClr val="accent4">
                        <a:lumMod val="75000"/>
                      </a:schemeClr>
                    </a:solidFill>
                    <a:sym typeface="+mn-ea"/>
                  </a:rPr>
                  <a:t>,</a:t>
                </a:r>
                <a:r>
                  <a:rPr lang="zh-CN" altLang="en-US" sz="2400" b="1">
                    <a:solidFill>
                      <a:schemeClr val="accent4">
                        <a:lumMod val="75000"/>
                      </a:schemeClr>
                    </a:solidFill>
                    <a:sym typeface="+mn-ea"/>
                  </a:rPr>
                  <a:t>800元/年</a:t>
                </a:r>
              </a:p>
            </p:txBody>
          </p:sp>
          <p:grpSp>
            <p:nvGrpSpPr>
              <p:cNvPr id="65" name="组合 64"/>
              <p:cNvGrpSpPr/>
              <p:nvPr/>
            </p:nvGrpSpPr>
            <p:grpSpPr>
              <a:xfrm>
                <a:off x="1411" y="2864"/>
                <a:ext cx="4295" cy="1161"/>
                <a:chOff x="1471" y="2879"/>
                <a:chExt cx="4295" cy="1161"/>
              </a:xfrm>
            </p:grpSpPr>
            <p:sp>
              <p:nvSpPr>
                <p:cNvPr id="66" name="圆角矩形 65"/>
                <p:cNvSpPr/>
                <p:nvPr/>
              </p:nvSpPr>
              <p:spPr>
                <a:xfrm rot="10800000">
                  <a:off x="4005" y="3251"/>
                  <a:ext cx="1761" cy="695"/>
                </a:xfrm>
                <a:prstGeom prst="roundRect">
                  <a:avLst/>
                </a:prstGeom>
                <a:gradFill>
                  <a:gsLst>
                    <a:gs pos="0">
                      <a:srgbClr val="7B8EF8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80A9F2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文本框 66"/>
                <p:cNvSpPr txBox="1"/>
                <p:nvPr/>
              </p:nvSpPr>
              <p:spPr>
                <a:xfrm>
                  <a:off x="1471" y="2879"/>
                  <a:ext cx="4280" cy="1161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algn="l" fontAlgn="auto">
                    <a:lnSpc>
                      <a:spcPct val="150000"/>
                    </a:lnSpc>
                  </a:pPr>
                  <a:r>
                    <a:rPr lang="zh-CN" altLang="en-US" sz="2800" b="1">
                      <a:sym typeface="+mn-ea"/>
                    </a:rPr>
                    <a:t>抖音获客</a:t>
                  </a:r>
                  <a:r>
                    <a:rPr lang="en-US" altLang="zh-CN" sz="2800" b="1">
                      <a:sym typeface="+mn-ea"/>
                    </a:rPr>
                    <a:t>  </a:t>
                  </a:r>
                  <a:r>
                    <a:rPr lang="zh-CN" altLang="en-US" sz="2400" b="1">
                      <a:solidFill>
                        <a:schemeClr val="bg1"/>
                      </a:solidFill>
                      <a:sym typeface="+mn-ea"/>
                    </a:rPr>
                    <a:t>至尊版</a:t>
                  </a:r>
                </a:p>
              </p:txBody>
            </p:sp>
          </p:grpSp>
          <p:cxnSp>
            <p:nvCxnSpPr>
              <p:cNvPr id="68" name="直接连接符 67"/>
              <p:cNvCxnSpPr/>
              <p:nvPr/>
            </p:nvCxnSpPr>
            <p:spPr>
              <a:xfrm>
                <a:off x="1520" y="5138"/>
                <a:ext cx="4560" cy="0"/>
              </a:xfrm>
              <a:prstGeom prst="line">
                <a:avLst/>
              </a:prstGeom>
              <a:ln w="158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67385" y="2244725"/>
            <a:ext cx="108572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2200">
                <a:solidFill>
                  <a:schemeClr val="tx1"/>
                </a:solidFill>
                <a:sym typeface="+mn-ea"/>
              </a:rPr>
              <a:t>如果在</a:t>
            </a:r>
            <a:r>
              <a:rPr lang="zh-CN" altLang="en-US" sz="2200">
                <a:solidFill>
                  <a:schemeClr val="tx1"/>
                </a:solidFill>
                <a:sym typeface="+mn-ea"/>
              </a:rPr>
              <a:t>服务期</a:t>
            </a:r>
            <a:r>
              <a:rPr lang="en-US" altLang="zh-CN" sz="2200">
                <a:solidFill>
                  <a:schemeClr val="tx1"/>
                </a:solidFill>
                <a:sym typeface="+mn-ea"/>
              </a:rPr>
              <a:t>内</a:t>
            </a:r>
            <a:r>
              <a:rPr lang="zh-CN" altLang="en-US" sz="2200">
                <a:solidFill>
                  <a:schemeClr val="tx1"/>
                </a:solidFill>
                <a:sym typeface="+mn-ea"/>
              </a:rPr>
              <a:t>，抖音排名未能向客户提供承诺的客户线索数量</a:t>
            </a:r>
            <a:r>
              <a:rPr lang="en-US" altLang="zh-CN" sz="2200">
                <a:solidFill>
                  <a:schemeClr val="tx1"/>
                </a:solidFill>
                <a:sym typeface="+mn-ea"/>
              </a:rPr>
              <a:t>，</a:t>
            </a:r>
          </a:p>
          <a:p>
            <a:pPr algn="ctr" fontAlgn="auto">
              <a:lnSpc>
                <a:spcPct val="150000"/>
              </a:lnSpc>
            </a:pPr>
            <a:r>
              <a:rPr lang="en-US" altLang="zh-CN" sz="2200">
                <a:solidFill>
                  <a:schemeClr val="tx1"/>
                </a:solidFill>
                <a:sym typeface="+mn-ea"/>
              </a:rPr>
              <a:t>退还全部</a:t>
            </a:r>
            <a:r>
              <a:rPr lang="zh-CN" altLang="en-US" sz="2200">
                <a:solidFill>
                  <a:schemeClr val="tx1"/>
                </a:solidFill>
                <a:sym typeface="+mn-ea"/>
              </a:rPr>
              <a:t>套餐购买</a:t>
            </a:r>
            <a:r>
              <a:rPr lang="en-US" altLang="zh-CN" sz="2200">
                <a:solidFill>
                  <a:schemeClr val="tx1"/>
                </a:solidFill>
                <a:sym typeface="+mn-ea"/>
              </a:rPr>
              <a:t>费用</a:t>
            </a:r>
            <a:r>
              <a:rPr lang="zh-CN" altLang="en-US" sz="2200">
                <a:solidFill>
                  <a:schemeClr val="tx1"/>
                </a:solidFill>
                <a:sym typeface="+mn-ea"/>
              </a:rPr>
              <a:t>。</a:t>
            </a:r>
            <a:endParaRPr lang="en-US" altLang="zh-CN" sz="2200">
              <a:solidFill>
                <a:schemeClr val="tx1"/>
              </a:solidFill>
            </a:endParaRPr>
          </a:p>
          <a:p>
            <a:pPr algn="ctr"/>
            <a:r>
              <a:rPr lang="en-US" altLang="zh-CN" sz="2200">
                <a:solidFill>
                  <a:schemeClr val="tx1"/>
                </a:solidFill>
              </a:rPr>
              <a:t>     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404360" y="1093470"/>
            <a:ext cx="3383280" cy="778510"/>
            <a:chOff x="6895" y="371"/>
            <a:chExt cx="5328" cy="1226"/>
          </a:xfrm>
        </p:grpSpPr>
        <p:sp>
          <p:nvSpPr>
            <p:cNvPr id="9" name="文本框 8"/>
            <p:cNvSpPr txBox="1"/>
            <p:nvPr/>
          </p:nvSpPr>
          <p:spPr>
            <a:xfrm>
              <a:off x="6895" y="371"/>
              <a:ext cx="532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3600" b="1">
                  <a:sym typeface="+mn-ea"/>
                </a:rPr>
                <a:t>无风险退款承诺</a:t>
              </a:r>
            </a:p>
          </p:txBody>
        </p:sp>
        <p:sp>
          <p:nvSpPr>
            <p:cNvPr id="6" name="矩形 5"/>
            <p:cNvSpPr/>
            <p:nvPr/>
          </p:nvSpPr>
          <p:spPr>
            <a:xfrm flipV="1">
              <a:off x="8132" y="1477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Search engine _Two Colo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3124835"/>
            <a:ext cx="5958205" cy="37426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87755" y="3273425"/>
            <a:ext cx="4719955" cy="224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zh-CN" altLang="en-US" dirty="0">
                <a:solidFill>
                  <a:schemeClr val="tx1"/>
                </a:solidFill>
              </a:rPr>
              <a:t>首月客户发布短视频不低于</a:t>
            </a:r>
            <a:r>
              <a:rPr kumimoji="1" lang="en-US" altLang="zh-CN" dirty="0">
                <a:solidFill>
                  <a:schemeClr val="tx1"/>
                </a:solidFill>
              </a:rPr>
              <a:t>20</a:t>
            </a:r>
            <a:r>
              <a:rPr kumimoji="1" lang="zh-CN" altLang="en-US" dirty="0">
                <a:solidFill>
                  <a:schemeClr val="tx1"/>
                </a:solidFill>
              </a:rPr>
              <a:t>个，首月过后每月视频发布</a:t>
            </a:r>
            <a:r>
              <a:rPr kumimoji="1" lang="en-US" altLang="zh-CN" dirty="0">
                <a:solidFill>
                  <a:schemeClr val="tx1"/>
                </a:solidFill>
              </a:rPr>
              <a:t>10</a:t>
            </a:r>
            <a:r>
              <a:rPr kumimoji="1" lang="zh-CN" altLang="en-US" dirty="0">
                <a:solidFill>
                  <a:schemeClr val="tx1"/>
                </a:solidFill>
              </a:rPr>
              <a:t>个，基本上一周</a:t>
            </a:r>
            <a:r>
              <a:rPr kumimoji="1" lang="en-US" altLang="zh-CN" dirty="0">
                <a:solidFill>
                  <a:schemeClr val="tx1"/>
                </a:solidFill>
              </a:rPr>
              <a:t>2-3</a:t>
            </a:r>
            <a:r>
              <a:rPr kumimoji="1" lang="zh-CN" altLang="en-US" dirty="0">
                <a:solidFill>
                  <a:schemeClr val="tx1"/>
                </a:solidFill>
              </a:rPr>
              <a:t>个，主要目的是为了保持一定的帐户活跃度。</a:t>
            </a:r>
          </a:p>
          <a:p>
            <a:pPr algn="l">
              <a:lnSpc>
                <a:spcPct val="130000"/>
              </a:lnSpc>
            </a:pPr>
            <a:r>
              <a:rPr kumimoji="1" lang="zh-CN" altLang="en-US" dirty="0">
                <a:solidFill>
                  <a:schemeClr val="tx1"/>
                </a:solidFill>
              </a:rPr>
              <a:t>关键词添加不低于购买套餐提供的关键词量的</a:t>
            </a:r>
            <a:r>
              <a:rPr kumimoji="1" lang="en-US" altLang="zh-CN" dirty="0">
                <a:solidFill>
                  <a:schemeClr val="tx1"/>
                </a:solidFill>
              </a:rPr>
              <a:t>60%</a:t>
            </a:r>
            <a:endParaRPr kumimoji="1" lang="zh-CN" altLang="en-US" dirty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</a:pPr>
            <a:r>
              <a:rPr kumimoji="1" lang="en-US" altLang="zh-CN" dirty="0">
                <a:solidFill>
                  <a:schemeClr val="tx1"/>
                </a:solidFill>
              </a:rPr>
              <a:t>      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87755" y="2255520"/>
            <a:ext cx="4754880" cy="778510"/>
            <a:chOff x="7255" y="371"/>
            <a:chExt cx="7488" cy="1226"/>
          </a:xfrm>
        </p:grpSpPr>
        <p:sp>
          <p:nvSpPr>
            <p:cNvPr id="9" name="文本框 8"/>
            <p:cNvSpPr txBox="1"/>
            <p:nvPr/>
          </p:nvSpPr>
          <p:spPr>
            <a:xfrm>
              <a:off x="7255" y="371"/>
              <a:ext cx="748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3600" b="1">
                  <a:sym typeface="+mn-ea"/>
                </a:rPr>
                <a:t>视频及关键词数量要求</a:t>
              </a:r>
            </a:p>
          </p:txBody>
        </p:sp>
        <p:sp>
          <p:nvSpPr>
            <p:cNvPr id="6" name="矩形 5"/>
            <p:cNvSpPr/>
            <p:nvPr/>
          </p:nvSpPr>
          <p:spPr>
            <a:xfrm flipV="1">
              <a:off x="7409" y="1477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 descr="Content creation_Two Colo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510" y="2137410"/>
            <a:ext cx="5380355" cy="34804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659120" y="3204845"/>
            <a:ext cx="545465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zh-CN" dirty="0">
                <a:uFillTx/>
                <a:sym typeface="+mn-ea"/>
              </a:rPr>
              <a:t>没有，现在手机拍出的质量都非常高，只需要把想给客户看的手机拍出来就可以了。</a:t>
            </a:r>
            <a:r>
              <a:rPr lang="zh-CN" altLang="en-US" dirty="0">
                <a:uFillTx/>
                <a:sym typeface="+mn-ea"/>
              </a:rPr>
              <a:t>视频剪辑可用</a:t>
            </a:r>
            <a:r>
              <a:rPr lang="en-US" altLang="zh-CN" dirty="0">
                <a:uFillTx/>
                <a:sym typeface="+mn-ea"/>
              </a:rPr>
              <a:t>“</a:t>
            </a:r>
            <a:r>
              <a:rPr lang="zh-CN" altLang="en-US" dirty="0">
                <a:uFillTx/>
                <a:sym typeface="+mn-ea"/>
              </a:rPr>
              <a:t>剪映</a:t>
            </a:r>
            <a:r>
              <a:rPr lang="en-US" altLang="zh-CN" dirty="0">
                <a:uFillTx/>
                <a:sym typeface="+mn-ea"/>
              </a:rPr>
              <a:t>”</a:t>
            </a:r>
            <a:r>
              <a:rPr lang="zh-CN" altLang="en-US" dirty="0">
                <a:uFillTx/>
                <a:sym typeface="+mn-ea"/>
              </a:rPr>
              <a:t>这个软件，使用很方便，即便没有接触过的朋友，花</a:t>
            </a:r>
            <a:r>
              <a:rPr lang="en-US" altLang="zh-CN" dirty="0">
                <a:uFillTx/>
                <a:sym typeface="+mn-ea"/>
              </a:rPr>
              <a:t>20</a:t>
            </a:r>
            <a:r>
              <a:rPr lang="zh-CN" altLang="zh-CN" dirty="0">
                <a:uFillTx/>
                <a:sym typeface="+mn-ea"/>
              </a:rPr>
              <a:t>分站也就学会了，企业完全可以让自己内部人员学会操作。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659120" y="2186940"/>
            <a:ext cx="4754880" cy="778510"/>
            <a:chOff x="7255" y="371"/>
            <a:chExt cx="7488" cy="1226"/>
          </a:xfrm>
        </p:grpSpPr>
        <p:sp>
          <p:nvSpPr>
            <p:cNvPr id="9" name="文本框 8"/>
            <p:cNvSpPr txBox="1"/>
            <p:nvPr/>
          </p:nvSpPr>
          <p:spPr>
            <a:xfrm>
              <a:off x="7255" y="371"/>
              <a:ext cx="748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3600" b="1">
                  <a:sym typeface="+mn-ea"/>
                </a:rPr>
                <a:t>视频拍摄有特别要求吗</a:t>
              </a:r>
            </a:p>
          </p:txBody>
        </p:sp>
        <p:sp>
          <p:nvSpPr>
            <p:cNvPr id="6" name="矩形 5"/>
            <p:cNvSpPr/>
            <p:nvPr/>
          </p:nvSpPr>
          <p:spPr>
            <a:xfrm flipV="1">
              <a:off x="7409" y="1477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 descr="Notifications_Monochromatic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5775" y="1170940"/>
            <a:ext cx="4468495" cy="48526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2490" y="2679700"/>
            <a:ext cx="959231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>
                <a:solidFill>
                  <a:schemeClr val="tx1"/>
                </a:solidFill>
              </a:rPr>
              <a:t>1. </a:t>
            </a:r>
            <a:r>
              <a:rPr lang="zh-CN" altLang="en-US">
                <a:sym typeface="+mn-ea"/>
              </a:rPr>
              <a:t>企业越来越重视，</a:t>
            </a:r>
            <a:r>
              <a:rPr lang="zh-CN" altLang="en-US">
                <a:solidFill>
                  <a:schemeClr val="tx1"/>
                </a:solidFill>
              </a:rPr>
              <a:t>越往后，竞争越激烈，</a:t>
            </a:r>
            <a:r>
              <a:rPr lang="zh-CN" altLang="en-US">
                <a:sym typeface="+mn-ea"/>
              </a:rPr>
              <a:t>越早布局越有利</a:t>
            </a:r>
            <a:r>
              <a:rPr lang="zh-CN" altLang="en-US">
                <a:solidFill>
                  <a:schemeClr val="tx1"/>
                </a:solidFill>
              </a:rPr>
              <a:t>。</a:t>
            </a:r>
          </a:p>
          <a:p>
            <a:pPr algn="l">
              <a:lnSpc>
                <a:spcPct val="150000"/>
              </a:lnSpc>
            </a:pPr>
            <a:r>
              <a:rPr lang="en-US" altLang="zh-CN">
                <a:solidFill>
                  <a:schemeClr val="tx1"/>
                </a:solidFill>
              </a:rPr>
              <a:t>2. </a:t>
            </a:r>
            <a:r>
              <a:rPr lang="zh-CN" altLang="en-US">
                <a:solidFill>
                  <a:schemeClr val="tx1"/>
                </a:solidFill>
              </a:rPr>
              <a:t>现在开始，抢在竞争对手之前获得更多的曝光和客户增量。</a:t>
            </a:r>
          </a:p>
          <a:p>
            <a:pPr algn="l">
              <a:lnSpc>
                <a:spcPct val="150000"/>
              </a:lnSpc>
            </a:pPr>
            <a:r>
              <a:rPr lang="en-US" altLang="zh-CN">
                <a:solidFill>
                  <a:schemeClr val="tx1"/>
                </a:solidFill>
              </a:rPr>
              <a:t>3. </a:t>
            </a:r>
            <a:r>
              <a:rPr lang="zh-CN" altLang="en-US">
                <a:solidFill>
                  <a:schemeClr val="tx1"/>
                </a:solidFill>
              </a:rPr>
              <a:t>提前布局，提前</a:t>
            </a:r>
            <a:r>
              <a:rPr lang="zh-CN" altLang="en-US">
                <a:sym typeface="+mn-ea"/>
              </a:rPr>
              <a:t>享受新流量红利！</a:t>
            </a:r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72490" y="1619250"/>
            <a:ext cx="5212080" cy="778510"/>
            <a:chOff x="7409" y="371"/>
            <a:chExt cx="8208" cy="1226"/>
          </a:xfrm>
        </p:grpSpPr>
        <p:sp>
          <p:nvSpPr>
            <p:cNvPr id="9" name="文本框 8"/>
            <p:cNvSpPr txBox="1"/>
            <p:nvPr/>
          </p:nvSpPr>
          <p:spPr>
            <a:xfrm>
              <a:off x="7409" y="371"/>
              <a:ext cx="820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3600" b="1">
                  <a:sym typeface="+mn-ea"/>
                </a:rPr>
                <a:t>有必要现在就开始行动吗</a:t>
              </a:r>
            </a:p>
          </p:txBody>
        </p:sp>
        <p:sp>
          <p:nvSpPr>
            <p:cNvPr id="6" name="矩形 5"/>
            <p:cNvSpPr/>
            <p:nvPr/>
          </p:nvSpPr>
          <p:spPr>
            <a:xfrm flipV="1">
              <a:off x="7541" y="1477"/>
              <a:ext cx="2853" cy="120"/>
            </a:xfrm>
            <a:prstGeom prst="rect">
              <a:avLst/>
            </a:prstGeom>
            <a:solidFill>
              <a:srgbClr val="FDB8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2490" y="4963160"/>
            <a:ext cx="9707880" cy="768350"/>
            <a:chOff x="1814" y="7970"/>
            <a:chExt cx="15288" cy="1210"/>
          </a:xfrm>
        </p:grpSpPr>
        <p:sp>
          <p:nvSpPr>
            <p:cNvPr id="5" name="文本框 4"/>
            <p:cNvSpPr txBox="1"/>
            <p:nvPr/>
          </p:nvSpPr>
          <p:spPr>
            <a:xfrm>
              <a:off x="5762" y="7970"/>
              <a:ext cx="11340" cy="12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lnSpc>
                  <a:spcPct val="110000"/>
                </a:lnSpc>
              </a:pPr>
              <a:r>
                <a:rPr lang="zh-CN" altLang="en-US" sz="2000" b="1">
                  <a:solidFill>
                    <a:schemeClr val="tx1"/>
                  </a:solidFill>
                  <a:sym typeface="+mn-ea"/>
                </a:rPr>
                <a:t>尽快抢占，领先同行  </a:t>
              </a:r>
              <a:endParaRPr lang="zh-CN" altLang="en-US" sz="2000" b="1">
                <a:solidFill>
                  <a:schemeClr val="tx1"/>
                </a:solidFill>
              </a:endParaRPr>
            </a:p>
            <a:p>
              <a:pPr algn="l">
                <a:lnSpc>
                  <a:spcPct val="110000"/>
                </a:lnSpc>
              </a:pPr>
              <a:r>
                <a:rPr lang="zh-CN" altLang="en-US" sz="2000" b="1">
                  <a:solidFill>
                    <a:schemeClr val="tx1"/>
                  </a:solidFill>
                  <a:sym typeface="+mn-ea"/>
                </a:rPr>
                <a:t>现在不布局，也许您的客户就会被对手悄悄地挖走了……</a:t>
              </a: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814" y="8079"/>
              <a:ext cx="3614" cy="1023"/>
              <a:chOff x="1814" y="8079"/>
              <a:chExt cx="3614" cy="1023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1814" y="8079"/>
                <a:ext cx="3614" cy="1023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977" y="8155"/>
                <a:ext cx="3288" cy="87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zh-CN" altLang="en-US" sz="3000" b="1">
                    <a:solidFill>
                      <a:schemeClr val="tx1"/>
                    </a:solidFill>
                    <a:sym typeface="+mn-ea"/>
                  </a:rPr>
                  <a:t>短视频营销</a:t>
                </a:r>
              </a:p>
            </p:txBody>
          </p:sp>
        </p:grpSp>
      </p:grpSp>
      <p:pic>
        <p:nvPicPr>
          <p:cNvPr id="19" name="图片 18" descr="Winners_Two Col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970" y="1125220"/>
            <a:ext cx="4132580" cy="3938270"/>
          </a:xfrm>
          <a:prstGeom prst="rect">
            <a:avLst/>
          </a:prstGeom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WVkNjE2MTliZDc1YTEwNmNlMzA3MDUwYjQ3MTlmNz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FULL_TEXT_BEAUTIFY_COPY_ID" val="15099520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FULL_TEXT_BEAUTIFY_COPY_ID" val="15099520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FULL_TEXT_BEAUTIFY_COPY_ID" val="15099520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FULL_TEXT_BEAUTIFY_COPY_ID" val="15099520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FULL_TEXT_BEAUTIFY_COPY_ID" val="15099520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FULL_TEXT_BEAUTIFY_COPY_ID" val="15099520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980,&quot;width&quot;:19245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新版空白演示配色">
    <a:dk1>
      <a:sysClr val="windowText" lastClr="000000"/>
    </a:dk1>
    <a:lt1>
      <a:sysClr val="window" lastClr="FFFFFF"/>
    </a:lt1>
    <a:dk2>
      <a:srgbClr val="0F1423"/>
    </a:dk2>
    <a:lt2>
      <a:srgbClr val="FFFFFF"/>
    </a:lt2>
    <a:accent1>
      <a:srgbClr val="6096E6"/>
    </a:accent1>
    <a:accent2>
      <a:srgbClr val="58B6E5"/>
    </a:accent2>
    <a:accent3>
      <a:srgbClr val="56CA95"/>
    </a:accent3>
    <a:accent4>
      <a:srgbClr val="FFBA55"/>
    </a:accent4>
    <a:accent5>
      <a:srgbClr val="F18870"/>
    </a:accent5>
    <a:accent6>
      <a:srgbClr val="EC5F74"/>
    </a:accent6>
    <a:hlink>
      <a:srgbClr val="0563C1"/>
    </a:hlink>
    <a:folHlink>
      <a:srgbClr val="954D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1688</Words>
  <Application>Microsoft Office PowerPoint</Application>
  <PresentationFormat>宽屏</PresentationFormat>
  <Paragraphs>225</Paragraphs>
  <Slides>35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3" baseType="lpstr">
      <vt:lpstr>inpin heiti</vt:lpstr>
      <vt:lpstr>思源宋体 CN</vt:lpstr>
      <vt:lpstr>微软雅黑</vt:lpstr>
      <vt:lpstr>Arial</vt:lpstr>
      <vt:lpstr>Calibri</vt:lpstr>
      <vt:lpstr>Franklin Gothic Medium</vt:lpstr>
      <vt:lpstr>Wingdings</vt:lpstr>
      <vt:lpstr>Office 主题​​</vt:lpstr>
      <vt:lpstr>PowerPoint 演示文稿</vt:lpstr>
      <vt:lpstr>PowerPoint 演示文稿</vt:lpstr>
      <vt:lpstr>我们为什么要 投入到抖音营销</vt:lpstr>
      <vt:lpstr>市场数据分析 全民进入抖音时代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抖音搜索排名功能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真实效果截图-1</vt:lpstr>
      <vt:lpstr>真实效果截图-2</vt:lpstr>
      <vt:lpstr>真实效果截图-3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汪 珺</cp:lastModifiedBy>
  <cp:revision>684</cp:revision>
  <dcterms:created xsi:type="dcterms:W3CDTF">2022-06-21T08:43:00Z</dcterms:created>
  <dcterms:modified xsi:type="dcterms:W3CDTF">2022-08-10T11:36:54Z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2052-11.1.0.11830</vt:lpwstr>
  </property>
  <property fmtid="{D5CDD505-2E9C-101B-9397-08002B2CF9AE}" pid="3" name="ICV">
    <vt:lpwstr>EEA27C5B43B14427A145E930548C9A45</vt:lpwstr>
  </property>
</Properties>
</file>